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49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0199C6-97BF-4F3A-B41E-5CE8227B07C2}" type="datetimeFigureOut">
              <a:rPr lang="ko-KR" altLang="en-US" smtClean="0"/>
              <a:t>2016-04-04</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E8DB1F-5EDC-4373-B285-1693E7C7B753}" type="slidenum">
              <a:rPr lang="ko-KR" altLang="en-US" smtClean="0"/>
              <a:t>‹#›</a:t>
            </a:fld>
            <a:endParaRPr lang="ko-KR" altLang="en-US"/>
          </a:p>
        </p:txBody>
      </p:sp>
    </p:spTree>
    <p:extLst>
      <p:ext uri="{BB962C8B-B14F-4D97-AF65-F5344CB8AC3E}">
        <p14:creationId xmlns:p14="http://schemas.microsoft.com/office/powerpoint/2010/main" val="3010698583"/>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8BDF50EF-CEAF-4CE6-A43E-1DC5747B4C3F}" type="datetime1">
              <a:rPr lang="ko-KR" altLang="en-US" smtClean="0"/>
              <a:t>2016-04-04</a:t>
            </a:fld>
            <a:endParaRPr lang="ko-KR" altLang="en-US"/>
          </a:p>
        </p:txBody>
      </p:sp>
      <p:sp>
        <p:nvSpPr>
          <p:cNvPr id="5" name="바닥글 개체 틀 4"/>
          <p:cNvSpPr>
            <a:spLocks noGrp="1"/>
          </p:cNvSpPr>
          <p:nvPr>
            <p:ph type="ftr" sz="quarter" idx="11"/>
          </p:nvPr>
        </p:nvSpPr>
        <p:spPr/>
        <p:txBody>
          <a:bodyPr/>
          <a:lstStyle/>
          <a:p>
            <a:r>
              <a:rPr lang="en-US" altLang="ko-KR" smtClean="0"/>
              <a:t>SOItmC and CSCOM 2016</a:t>
            </a:r>
            <a:endParaRPr lang="ko-KR" altLang="en-US"/>
          </a:p>
        </p:txBody>
      </p:sp>
      <p:sp>
        <p:nvSpPr>
          <p:cNvPr id="6" name="슬라이드 번호 개체 틀 5"/>
          <p:cNvSpPr>
            <a:spLocks noGrp="1"/>
          </p:cNvSpPr>
          <p:nvPr>
            <p:ph type="sldNum" sz="quarter" idx="12"/>
          </p:nvPr>
        </p:nvSpPr>
        <p:spPr/>
        <p:txBody>
          <a:bodyPr/>
          <a:lstStyle/>
          <a:p>
            <a:fld id="{34001F5C-1A15-412B-AC69-08EA8F02927E}" type="slidenum">
              <a:rPr lang="ko-KR" altLang="en-US" smtClean="0"/>
              <a:t>‹#›</a:t>
            </a:fld>
            <a:endParaRPr lang="ko-KR" altLang="en-US"/>
          </a:p>
        </p:txBody>
      </p:sp>
    </p:spTree>
    <p:extLst>
      <p:ext uri="{BB962C8B-B14F-4D97-AF65-F5344CB8AC3E}">
        <p14:creationId xmlns:p14="http://schemas.microsoft.com/office/powerpoint/2010/main" val="1250404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8F449B2C-78F0-46AD-8940-A67AC11B9A9C}" type="datetime1">
              <a:rPr lang="ko-KR" altLang="en-US" smtClean="0"/>
              <a:t>2016-04-04</a:t>
            </a:fld>
            <a:endParaRPr lang="ko-KR" altLang="en-US"/>
          </a:p>
        </p:txBody>
      </p:sp>
      <p:sp>
        <p:nvSpPr>
          <p:cNvPr id="5" name="바닥글 개체 틀 4"/>
          <p:cNvSpPr>
            <a:spLocks noGrp="1"/>
          </p:cNvSpPr>
          <p:nvPr>
            <p:ph type="ftr" sz="quarter" idx="11"/>
          </p:nvPr>
        </p:nvSpPr>
        <p:spPr/>
        <p:txBody>
          <a:bodyPr/>
          <a:lstStyle/>
          <a:p>
            <a:r>
              <a:rPr lang="en-US" altLang="ko-KR" smtClean="0"/>
              <a:t>SOItmC and CSCOM 2016</a:t>
            </a:r>
            <a:endParaRPr lang="ko-KR" altLang="en-US"/>
          </a:p>
        </p:txBody>
      </p:sp>
      <p:sp>
        <p:nvSpPr>
          <p:cNvPr id="6" name="슬라이드 번호 개체 틀 5"/>
          <p:cNvSpPr>
            <a:spLocks noGrp="1"/>
          </p:cNvSpPr>
          <p:nvPr>
            <p:ph type="sldNum" sz="quarter" idx="12"/>
          </p:nvPr>
        </p:nvSpPr>
        <p:spPr/>
        <p:txBody>
          <a:bodyPr/>
          <a:lstStyle/>
          <a:p>
            <a:fld id="{34001F5C-1A15-412B-AC69-08EA8F02927E}" type="slidenum">
              <a:rPr lang="ko-KR" altLang="en-US" smtClean="0"/>
              <a:t>‹#›</a:t>
            </a:fld>
            <a:endParaRPr lang="ko-KR" altLang="en-US"/>
          </a:p>
        </p:txBody>
      </p:sp>
    </p:spTree>
    <p:extLst>
      <p:ext uri="{BB962C8B-B14F-4D97-AF65-F5344CB8AC3E}">
        <p14:creationId xmlns:p14="http://schemas.microsoft.com/office/powerpoint/2010/main" val="341252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28734090-7052-4D7A-A8EF-EA312DB5D091}" type="datetime1">
              <a:rPr lang="ko-KR" altLang="en-US" smtClean="0"/>
              <a:t>2016-04-04</a:t>
            </a:fld>
            <a:endParaRPr lang="ko-KR" altLang="en-US"/>
          </a:p>
        </p:txBody>
      </p:sp>
      <p:sp>
        <p:nvSpPr>
          <p:cNvPr id="5" name="바닥글 개체 틀 4"/>
          <p:cNvSpPr>
            <a:spLocks noGrp="1"/>
          </p:cNvSpPr>
          <p:nvPr>
            <p:ph type="ftr" sz="quarter" idx="11"/>
          </p:nvPr>
        </p:nvSpPr>
        <p:spPr/>
        <p:txBody>
          <a:bodyPr/>
          <a:lstStyle/>
          <a:p>
            <a:r>
              <a:rPr lang="en-US" altLang="ko-KR" smtClean="0"/>
              <a:t>SOItmC and CSCOM 2016</a:t>
            </a:r>
            <a:endParaRPr lang="ko-KR" altLang="en-US"/>
          </a:p>
        </p:txBody>
      </p:sp>
      <p:sp>
        <p:nvSpPr>
          <p:cNvPr id="6" name="슬라이드 번호 개체 틀 5"/>
          <p:cNvSpPr>
            <a:spLocks noGrp="1"/>
          </p:cNvSpPr>
          <p:nvPr>
            <p:ph type="sldNum" sz="quarter" idx="12"/>
          </p:nvPr>
        </p:nvSpPr>
        <p:spPr/>
        <p:txBody>
          <a:bodyPr/>
          <a:lstStyle/>
          <a:p>
            <a:fld id="{34001F5C-1A15-412B-AC69-08EA8F02927E}" type="slidenum">
              <a:rPr lang="ko-KR" altLang="en-US" smtClean="0"/>
              <a:t>‹#›</a:t>
            </a:fld>
            <a:endParaRPr lang="ko-KR" altLang="en-US"/>
          </a:p>
        </p:txBody>
      </p:sp>
    </p:spTree>
    <p:extLst>
      <p:ext uri="{BB962C8B-B14F-4D97-AF65-F5344CB8AC3E}">
        <p14:creationId xmlns:p14="http://schemas.microsoft.com/office/powerpoint/2010/main" val="1965238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33633F42-4A1B-4808-AB02-A99776FCFDA3}" type="datetime1">
              <a:rPr lang="ko-KR" altLang="en-US" smtClean="0"/>
              <a:t>2016-04-04</a:t>
            </a:fld>
            <a:endParaRPr lang="ko-KR" altLang="en-US"/>
          </a:p>
        </p:txBody>
      </p:sp>
      <p:sp>
        <p:nvSpPr>
          <p:cNvPr id="5" name="바닥글 개체 틀 4"/>
          <p:cNvSpPr>
            <a:spLocks noGrp="1"/>
          </p:cNvSpPr>
          <p:nvPr>
            <p:ph type="ftr" sz="quarter" idx="11"/>
          </p:nvPr>
        </p:nvSpPr>
        <p:spPr/>
        <p:txBody>
          <a:bodyPr/>
          <a:lstStyle/>
          <a:p>
            <a:r>
              <a:rPr lang="en-US" altLang="ko-KR" smtClean="0"/>
              <a:t>SOItmC and CSCOM 2016</a:t>
            </a:r>
            <a:endParaRPr lang="ko-KR" altLang="en-US"/>
          </a:p>
        </p:txBody>
      </p:sp>
      <p:sp>
        <p:nvSpPr>
          <p:cNvPr id="6" name="슬라이드 번호 개체 틀 5"/>
          <p:cNvSpPr>
            <a:spLocks noGrp="1"/>
          </p:cNvSpPr>
          <p:nvPr>
            <p:ph type="sldNum" sz="quarter" idx="12"/>
          </p:nvPr>
        </p:nvSpPr>
        <p:spPr/>
        <p:txBody>
          <a:bodyPr/>
          <a:lstStyle/>
          <a:p>
            <a:fld id="{34001F5C-1A15-412B-AC69-08EA8F02927E}" type="slidenum">
              <a:rPr lang="ko-KR" altLang="en-US" smtClean="0"/>
              <a:t>‹#›</a:t>
            </a:fld>
            <a:endParaRPr lang="ko-KR" altLang="en-US"/>
          </a:p>
        </p:txBody>
      </p:sp>
    </p:spTree>
    <p:extLst>
      <p:ext uri="{BB962C8B-B14F-4D97-AF65-F5344CB8AC3E}">
        <p14:creationId xmlns:p14="http://schemas.microsoft.com/office/powerpoint/2010/main" val="338093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472DFE89-2892-4187-AA8C-5CDF81939CEF}" type="datetime1">
              <a:rPr lang="ko-KR" altLang="en-US" smtClean="0"/>
              <a:t>2016-04-04</a:t>
            </a:fld>
            <a:endParaRPr lang="ko-KR" altLang="en-US"/>
          </a:p>
        </p:txBody>
      </p:sp>
      <p:sp>
        <p:nvSpPr>
          <p:cNvPr id="5" name="바닥글 개체 틀 4"/>
          <p:cNvSpPr>
            <a:spLocks noGrp="1"/>
          </p:cNvSpPr>
          <p:nvPr>
            <p:ph type="ftr" sz="quarter" idx="11"/>
          </p:nvPr>
        </p:nvSpPr>
        <p:spPr/>
        <p:txBody>
          <a:bodyPr/>
          <a:lstStyle/>
          <a:p>
            <a:r>
              <a:rPr lang="en-US" altLang="ko-KR" smtClean="0"/>
              <a:t>SOItmC and CSCOM 2016</a:t>
            </a:r>
            <a:endParaRPr lang="ko-KR" altLang="en-US"/>
          </a:p>
        </p:txBody>
      </p:sp>
      <p:sp>
        <p:nvSpPr>
          <p:cNvPr id="6" name="슬라이드 번호 개체 틀 5"/>
          <p:cNvSpPr>
            <a:spLocks noGrp="1"/>
          </p:cNvSpPr>
          <p:nvPr>
            <p:ph type="sldNum" sz="quarter" idx="12"/>
          </p:nvPr>
        </p:nvSpPr>
        <p:spPr/>
        <p:txBody>
          <a:bodyPr/>
          <a:lstStyle/>
          <a:p>
            <a:fld id="{34001F5C-1A15-412B-AC69-08EA8F02927E}" type="slidenum">
              <a:rPr lang="ko-KR" altLang="en-US" smtClean="0"/>
              <a:t>‹#›</a:t>
            </a:fld>
            <a:endParaRPr lang="ko-KR" altLang="en-US"/>
          </a:p>
        </p:txBody>
      </p:sp>
    </p:spTree>
    <p:extLst>
      <p:ext uri="{BB962C8B-B14F-4D97-AF65-F5344CB8AC3E}">
        <p14:creationId xmlns:p14="http://schemas.microsoft.com/office/powerpoint/2010/main" val="1632976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E6DD6A25-1143-49A0-8F9F-DD0AA907A3B7}" type="datetime1">
              <a:rPr lang="ko-KR" altLang="en-US" smtClean="0"/>
              <a:t>2016-04-04</a:t>
            </a:fld>
            <a:endParaRPr lang="ko-KR" altLang="en-US"/>
          </a:p>
        </p:txBody>
      </p:sp>
      <p:sp>
        <p:nvSpPr>
          <p:cNvPr id="6" name="바닥글 개체 틀 5"/>
          <p:cNvSpPr>
            <a:spLocks noGrp="1"/>
          </p:cNvSpPr>
          <p:nvPr>
            <p:ph type="ftr" sz="quarter" idx="11"/>
          </p:nvPr>
        </p:nvSpPr>
        <p:spPr/>
        <p:txBody>
          <a:bodyPr/>
          <a:lstStyle/>
          <a:p>
            <a:r>
              <a:rPr lang="en-US" altLang="ko-KR" smtClean="0"/>
              <a:t>SOItmC and CSCOM 2016</a:t>
            </a:r>
            <a:endParaRPr lang="ko-KR" altLang="en-US"/>
          </a:p>
        </p:txBody>
      </p:sp>
      <p:sp>
        <p:nvSpPr>
          <p:cNvPr id="7" name="슬라이드 번호 개체 틀 6"/>
          <p:cNvSpPr>
            <a:spLocks noGrp="1"/>
          </p:cNvSpPr>
          <p:nvPr>
            <p:ph type="sldNum" sz="quarter" idx="12"/>
          </p:nvPr>
        </p:nvSpPr>
        <p:spPr/>
        <p:txBody>
          <a:bodyPr/>
          <a:lstStyle/>
          <a:p>
            <a:fld id="{34001F5C-1A15-412B-AC69-08EA8F02927E}" type="slidenum">
              <a:rPr lang="ko-KR" altLang="en-US" smtClean="0"/>
              <a:t>‹#›</a:t>
            </a:fld>
            <a:endParaRPr lang="ko-KR" altLang="en-US"/>
          </a:p>
        </p:txBody>
      </p:sp>
    </p:spTree>
    <p:extLst>
      <p:ext uri="{BB962C8B-B14F-4D97-AF65-F5344CB8AC3E}">
        <p14:creationId xmlns:p14="http://schemas.microsoft.com/office/powerpoint/2010/main" val="94291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0AD097F7-2BFD-477E-9694-D0B9D643E94B}" type="datetime1">
              <a:rPr lang="ko-KR" altLang="en-US" smtClean="0"/>
              <a:t>2016-04-04</a:t>
            </a:fld>
            <a:endParaRPr lang="ko-KR" altLang="en-US"/>
          </a:p>
        </p:txBody>
      </p:sp>
      <p:sp>
        <p:nvSpPr>
          <p:cNvPr id="8" name="바닥글 개체 틀 7"/>
          <p:cNvSpPr>
            <a:spLocks noGrp="1"/>
          </p:cNvSpPr>
          <p:nvPr>
            <p:ph type="ftr" sz="quarter" idx="11"/>
          </p:nvPr>
        </p:nvSpPr>
        <p:spPr/>
        <p:txBody>
          <a:bodyPr/>
          <a:lstStyle/>
          <a:p>
            <a:r>
              <a:rPr lang="en-US" altLang="ko-KR" smtClean="0"/>
              <a:t>SOItmC and CSCOM 2016</a:t>
            </a:r>
            <a:endParaRPr lang="ko-KR" altLang="en-US"/>
          </a:p>
        </p:txBody>
      </p:sp>
      <p:sp>
        <p:nvSpPr>
          <p:cNvPr id="9" name="슬라이드 번호 개체 틀 8"/>
          <p:cNvSpPr>
            <a:spLocks noGrp="1"/>
          </p:cNvSpPr>
          <p:nvPr>
            <p:ph type="sldNum" sz="quarter" idx="12"/>
          </p:nvPr>
        </p:nvSpPr>
        <p:spPr/>
        <p:txBody>
          <a:bodyPr/>
          <a:lstStyle/>
          <a:p>
            <a:fld id="{34001F5C-1A15-412B-AC69-08EA8F02927E}" type="slidenum">
              <a:rPr lang="ko-KR" altLang="en-US" smtClean="0"/>
              <a:t>‹#›</a:t>
            </a:fld>
            <a:endParaRPr lang="ko-KR" altLang="en-US"/>
          </a:p>
        </p:txBody>
      </p:sp>
    </p:spTree>
    <p:extLst>
      <p:ext uri="{BB962C8B-B14F-4D97-AF65-F5344CB8AC3E}">
        <p14:creationId xmlns:p14="http://schemas.microsoft.com/office/powerpoint/2010/main" val="3102671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81F028A2-613F-4695-AF33-6D5CB62B072F}" type="datetime1">
              <a:rPr lang="ko-KR" altLang="en-US" smtClean="0"/>
              <a:t>2016-04-04</a:t>
            </a:fld>
            <a:endParaRPr lang="ko-KR" altLang="en-US"/>
          </a:p>
        </p:txBody>
      </p:sp>
      <p:sp>
        <p:nvSpPr>
          <p:cNvPr id="4" name="바닥글 개체 틀 3"/>
          <p:cNvSpPr>
            <a:spLocks noGrp="1"/>
          </p:cNvSpPr>
          <p:nvPr>
            <p:ph type="ftr" sz="quarter" idx="11"/>
          </p:nvPr>
        </p:nvSpPr>
        <p:spPr/>
        <p:txBody>
          <a:bodyPr/>
          <a:lstStyle/>
          <a:p>
            <a:r>
              <a:rPr lang="en-US" altLang="ko-KR" smtClean="0"/>
              <a:t>SOItmC and CSCOM 2016</a:t>
            </a:r>
            <a:endParaRPr lang="ko-KR" altLang="en-US"/>
          </a:p>
        </p:txBody>
      </p:sp>
      <p:sp>
        <p:nvSpPr>
          <p:cNvPr id="5" name="슬라이드 번호 개체 틀 4"/>
          <p:cNvSpPr>
            <a:spLocks noGrp="1"/>
          </p:cNvSpPr>
          <p:nvPr>
            <p:ph type="sldNum" sz="quarter" idx="12"/>
          </p:nvPr>
        </p:nvSpPr>
        <p:spPr/>
        <p:txBody>
          <a:bodyPr/>
          <a:lstStyle/>
          <a:p>
            <a:fld id="{34001F5C-1A15-412B-AC69-08EA8F02927E}" type="slidenum">
              <a:rPr lang="ko-KR" altLang="en-US" smtClean="0"/>
              <a:t>‹#›</a:t>
            </a:fld>
            <a:endParaRPr lang="ko-KR" altLang="en-US"/>
          </a:p>
        </p:txBody>
      </p:sp>
    </p:spTree>
    <p:extLst>
      <p:ext uri="{BB962C8B-B14F-4D97-AF65-F5344CB8AC3E}">
        <p14:creationId xmlns:p14="http://schemas.microsoft.com/office/powerpoint/2010/main" val="2327291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B1842C5F-63B3-4762-ABC6-766363A56413}" type="datetime1">
              <a:rPr lang="ko-KR" altLang="en-US" smtClean="0"/>
              <a:t>2016-04-04</a:t>
            </a:fld>
            <a:endParaRPr lang="ko-KR" altLang="en-US"/>
          </a:p>
        </p:txBody>
      </p:sp>
      <p:sp>
        <p:nvSpPr>
          <p:cNvPr id="3" name="바닥글 개체 틀 2"/>
          <p:cNvSpPr>
            <a:spLocks noGrp="1"/>
          </p:cNvSpPr>
          <p:nvPr>
            <p:ph type="ftr" sz="quarter" idx="11"/>
          </p:nvPr>
        </p:nvSpPr>
        <p:spPr/>
        <p:txBody>
          <a:bodyPr/>
          <a:lstStyle/>
          <a:p>
            <a:r>
              <a:rPr lang="en-US" altLang="ko-KR" smtClean="0"/>
              <a:t>SOItmC and CSCOM 2016</a:t>
            </a:r>
            <a:endParaRPr lang="ko-KR" altLang="en-US"/>
          </a:p>
        </p:txBody>
      </p:sp>
      <p:sp>
        <p:nvSpPr>
          <p:cNvPr id="4" name="슬라이드 번호 개체 틀 3"/>
          <p:cNvSpPr>
            <a:spLocks noGrp="1"/>
          </p:cNvSpPr>
          <p:nvPr>
            <p:ph type="sldNum" sz="quarter" idx="12"/>
          </p:nvPr>
        </p:nvSpPr>
        <p:spPr/>
        <p:txBody>
          <a:bodyPr/>
          <a:lstStyle/>
          <a:p>
            <a:fld id="{34001F5C-1A15-412B-AC69-08EA8F02927E}" type="slidenum">
              <a:rPr lang="ko-KR" altLang="en-US" smtClean="0"/>
              <a:t>‹#›</a:t>
            </a:fld>
            <a:endParaRPr lang="ko-KR" altLang="en-US"/>
          </a:p>
        </p:txBody>
      </p:sp>
    </p:spTree>
    <p:extLst>
      <p:ext uri="{BB962C8B-B14F-4D97-AF65-F5344CB8AC3E}">
        <p14:creationId xmlns:p14="http://schemas.microsoft.com/office/powerpoint/2010/main" val="3173254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CE1FE8A8-9059-4689-8A75-0D477FD7D6DA}" type="datetime1">
              <a:rPr lang="ko-KR" altLang="en-US" smtClean="0"/>
              <a:t>2016-04-04</a:t>
            </a:fld>
            <a:endParaRPr lang="ko-KR" altLang="en-US"/>
          </a:p>
        </p:txBody>
      </p:sp>
      <p:sp>
        <p:nvSpPr>
          <p:cNvPr id="6" name="바닥글 개체 틀 5"/>
          <p:cNvSpPr>
            <a:spLocks noGrp="1"/>
          </p:cNvSpPr>
          <p:nvPr>
            <p:ph type="ftr" sz="quarter" idx="11"/>
          </p:nvPr>
        </p:nvSpPr>
        <p:spPr/>
        <p:txBody>
          <a:bodyPr/>
          <a:lstStyle/>
          <a:p>
            <a:r>
              <a:rPr lang="en-US" altLang="ko-KR" smtClean="0"/>
              <a:t>SOItmC and CSCOM 2016</a:t>
            </a:r>
            <a:endParaRPr lang="ko-KR" altLang="en-US"/>
          </a:p>
        </p:txBody>
      </p:sp>
      <p:sp>
        <p:nvSpPr>
          <p:cNvPr id="7" name="슬라이드 번호 개체 틀 6"/>
          <p:cNvSpPr>
            <a:spLocks noGrp="1"/>
          </p:cNvSpPr>
          <p:nvPr>
            <p:ph type="sldNum" sz="quarter" idx="12"/>
          </p:nvPr>
        </p:nvSpPr>
        <p:spPr/>
        <p:txBody>
          <a:bodyPr/>
          <a:lstStyle/>
          <a:p>
            <a:fld id="{34001F5C-1A15-412B-AC69-08EA8F02927E}" type="slidenum">
              <a:rPr lang="ko-KR" altLang="en-US" smtClean="0"/>
              <a:t>‹#›</a:t>
            </a:fld>
            <a:endParaRPr lang="ko-KR" altLang="en-US"/>
          </a:p>
        </p:txBody>
      </p:sp>
    </p:spTree>
    <p:extLst>
      <p:ext uri="{BB962C8B-B14F-4D97-AF65-F5344CB8AC3E}">
        <p14:creationId xmlns:p14="http://schemas.microsoft.com/office/powerpoint/2010/main" val="2845750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23F4B8B2-528A-49C4-9710-1E66BECDC666}" type="datetime1">
              <a:rPr lang="ko-KR" altLang="en-US" smtClean="0"/>
              <a:t>2016-04-04</a:t>
            </a:fld>
            <a:endParaRPr lang="ko-KR" altLang="en-US"/>
          </a:p>
        </p:txBody>
      </p:sp>
      <p:sp>
        <p:nvSpPr>
          <p:cNvPr id="6" name="바닥글 개체 틀 5"/>
          <p:cNvSpPr>
            <a:spLocks noGrp="1"/>
          </p:cNvSpPr>
          <p:nvPr>
            <p:ph type="ftr" sz="quarter" idx="11"/>
          </p:nvPr>
        </p:nvSpPr>
        <p:spPr/>
        <p:txBody>
          <a:bodyPr/>
          <a:lstStyle/>
          <a:p>
            <a:r>
              <a:rPr lang="en-US" altLang="ko-KR" smtClean="0"/>
              <a:t>SOItmC and CSCOM 2016</a:t>
            </a:r>
            <a:endParaRPr lang="ko-KR" altLang="en-US"/>
          </a:p>
        </p:txBody>
      </p:sp>
      <p:sp>
        <p:nvSpPr>
          <p:cNvPr id="7" name="슬라이드 번호 개체 틀 6"/>
          <p:cNvSpPr>
            <a:spLocks noGrp="1"/>
          </p:cNvSpPr>
          <p:nvPr>
            <p:ph type="sldNum" sz="quarter" idx="12"/>
          </p:nvPr>
        </p:nvSpPr>
        <p:spPr/>
        <p:txBody>
          <a:bodyPr/>
          <a:lstStyle/>
          <a:p>
            <a:fld id="{34001F5C-1A15-412B-AC69-08EA8F02927E}" type="slidenum">
              <a:rPr lang="ko-KR" altLang="en-US" smtClean="0"/>
              <a:t>‹#›</a:t>
            </a:fld>
            <a:endParaRPr lang="ko-KR" altLang="en-US"/>
          </a:p>
        </p:txBody>
      </p:sp>
    </p:spTree>
    <p:extLst>
      <p:ext uri="{BB962C8B-B14F-4D97-AF65-F5344CB8AC3E}">
        <p14:creationId xmlns:p14="http://schemas.microsoft.com/office/powerpoint/2010/main" val="2922770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CFAB5-2EFD-43DC-A507-6E83D8EBD64A}" type="datetime1">
              <a:rPr lang="ko-KR" altLang="en-US" smtClean="0"/>
              <a:t>2016-04-04</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ko-KR" smtClean="0"/>
              <a:t>SOItmC and CSCOM 2016</a:t>
            </a:r>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001F5C-1A15-412B-AC69-08EA8F02927E}" type="slidenum">
              <a:rPr lang="ko-KR" altLang="en-US" smtClean="0"/>
              <a:t>‹#›</a:t>
            </a:fld>
            <a:endParaRPr lang="ko-KR" altLang="en-US"/>
          </a:p>
        </p:txBody>
      </p:sp>
    </p:spTree>
    <p:extLst>
      <p:ext uri="{BB962C8B-B14F-4D97-AF65-F5344CB8AC3E}">
        <p14:creationId xmlns:p14="http://schemas.microsoft.com/office/powerpoint/2010/main" val="1245025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899592" y="1268760"/>
            <a:ext cx="7772400" cy="1470025"/>
          </a:xfrm>
        </p:spPr>
        <p:txBody>
          <a:bodyPr>
            <a:normAutofit fontScale="90000"/>
          </a:bodyPr>
          <a:lstStyle/>
          <a:p>
            <a:r>
              <a:rPr lang="en-US" altLang="ko-KR" dirty="0" smtClean="0"/>
              <a:t>Open Innovation, or </a:t>
            </a:r>
            <a:br>
              <a:rPr lang="en-US" altLang="ko-KR" dirty="0" smtClean="0"/>
            </a:br>
            <a:r>
              <a:rPr lang="en-US" altLang="ko-KR" dirty="0" smtClean="0"/>
              <a:t>Business Model case of</a:t>
            </a:r>
            <a:br>
              <a:rPr lang="en-US" altLang="ko-KR" dirty="0" smtClean="0"/>
            </a:br>
            <a:r>
              <a:rPr lang="en-US" altLang="ko-KR" dirty="0" smtClean="0">
                <a:solidFill>
                  <a:srgbClr val="FF0000"/>
                </a:solidFill>
              </a:rPr>
              <a:t>“OOOOOOO”</a:t>
            </a:r>
            <a:endParaRPr lang="ko-KR" altLang="en-US" dirty="0">
              <a:solidFill>
                <a:srgbClr val="FF0000"/>
              </a:solidFill>
            </a:endParaRPr>
          </a:p>
        </p:txBody>
      </p:sp>
      <p:sp>
        <p:nvSpPr>
          <p:cNvPr id="3" name="부제목 2"/>
          <p:cNvSpPr>
            <a:spLocks noGrp="1"/>
          </p:cNvSpPr>
          <p:nvPr>
            <p:ph type="subTitle" idx="1"/>
          </p:nvPr>
        </p:nvSpPr>
        <p:spPr>
          <a:xfrm>
            <a:off x="1331640" y="3284984"/>
            <a:ext cx="6400800" cy="1752600"/>
          </a:xfrm>
        </p:spPr>
        <p:txBody>
          <a:bodyPr>
            <a:normAutofit fontScale="85000" lnSpcReduction="20000"/>
          </a:bodyPr>
          <a:lstStyle/>
          <a:p>
            <a:r>
              <a:rPr lang="en-US" altLang="ko-KR" dirty="0" smtClean="0">
                <a:solidFill>
                  <a:srgbClr val="FF0000"/>
                </a:solidFill>
              </a:rPr>
              <a:t>Firm: OOOO</a:t>
            </a:r>
          </a:p>
          <a:p>
            <a:r>
              <a:rPr lang="en-US" altLang="ko-KR" dirty="0" smtClean="0">
                <a:solidFill>
                  <a:srgbClr val="FF0000"/>
                </a:solidFill>
              </a:rPr>
              <a:t>Name: OOOO</a:t>
            </a:r>
          </a:p>
          <a:p>
            <a:r>
              <a:rPr lang="en-US" altLang="ko-KR" dirty="0" smtClean="0">
                <a:solidFill>
                  <a:srgbClr val="FF0000"/>
                </a:solidFill>
              </a:rPr>
              <a:t>Email: OOOO</a:t>
            </a:r>
          </a:p>
          <a:p>
            <a:r>
              <a:rPr lang="en-US" altLang="ko-KR" dirty="0" smtClean="0">
                <a:solidFill>
                  <a:srgbClr val="FF0000"/>
                </a:solidFill>
              </a:rPr>
              <a:t>Mobile Phone: OOOO</a:t>
            </a:r>
          </a:p>
        </p:txBody>
      </p:sp>
      <p:sp>
        <p:nvSpPr>
          <p:cNvPr id="4" name="TextBox 3"/>
          <p:cNvSpPr txBox="1"/>
          <p:nvPr/>
        </p:nvSpPr>
        <p:spPr>
          <a:xfrm>
            <a:off x="251520" y="5589240"/>
            <a:ext cx="8667757" cy="600164"/>
          </a:xfrm>
          <a:prstGeom prst="rect">
            <a:avLst/>
          </a:prstGeom>
          <a:noFill/>
        </p:spPr>
        <p:txBody>
          <a:bodyPr wrap="none" rtlCol="0">
            <a:spAutoFit/>
          </a:bodyPr>
          <a:lstStyle/>
          <a:p>
            <a:r>
              <a:rPr lang="en-US" altLang="ko-KR" sz="1100" dirty="0" smtClean="0"/>
              <a:t>All contents of this guide for open innovation or business mode case presentation at </a:t>
            </a:r>
            <a:r>
              <a:rPr lang="en-US" altLang="ko-KR" sz="1100" dirty="0" err="1" smtClean="0"/>
              <a:t>SOItmC</a:t>
            </a:r>
            <a:r>
              <a:rPr lang="en-US" altLang="ko-KR" sz="1100" dirty="0" smtClean="0"/>
              <a:t> and CSCOM 2016 conference is from</a:t>
            </a:r>
          </a:p>
          <a:p>
            <a:pPr algn="just"/>
            <a:r>
              <a:rPr lang="en-US" altLang="ko-KR" sz="1100" b="1" dirty="0" smtClean="0"/>
              <a:t>“</a:t>
            </a:r>
            <a:r>
              <a:rPr lang="en-US" altLang="ko-KR" sz="1100" b="1" dirty="0" err="1" smtClean="0"/>
              <a:t>JinHyo</a:t>
            </a:r>
            <a:r>
              <a:rPr lang="en-US" altLang="ko-KR" sz="1100" b="1" dirty="0" smtClean="0"/>
              <a:t> Joseph Yun (2016): [</a:t>
            </a:r>
            <a:r>
              <a:rPr lang="en-US" altLang="ko-KR" sz="1100" b="1" i="1" dirty="0" smtClean="0"/>
              <a:t>Business Model Compass: from open innovation funnel to business model developing circle]. </a:t>
            </a:r>
          </a:p>
          <a:p>
            <a:pPr algn="just"/>
            <a:r>
              <a:rPr lang="en-US" altLang="ko-KR" sz="1100" b="1" i="1" dirty="0"/>
              <a:t> </a:t>
            </a:r>
            <a:r>
              <a:rPr lang="en-US" altLang="ko-KR" sz="1100" b="1" dirty="0" smtClean="0"/>
              <a:t>Springer Press(2016. August will be published)”.</a:t>
            </a:r>
            <a:endParaRPr lang="ko-KR" altLang="en-US" sz="1100" b="1" dirty="0"/>
          </a:p>
        </p:txBody>
      </p:sp>
      <p:sp>
        <p:nvSpPr>
          <p:cNvPr id="5" name="TextBox 4"/>
          <p:cNvSpPr txBox="1"/>
          <p:nvPr/>
        </p:nvSpPr>
        <p:spPr>
          <a:xfrm>
            <a:off x="175697" y="266785"/>
            <a:ext cx="8819402" cy="369332"/>
          </a:xfrm>
          <a:prstGeom prst="rect">
            <a:avLst/>
          </a:prstGeom>
          <a:noFill/>
        </p:spPr>
        <p:txBody>
          <a:bodyPr wrap="none" rtlCol="0">
            <a:spAutoFit/>
          </a:bodyPr>
          <a:lstStyle/>
          <a:p>
            <a:r>
              <a:rPr lang="en-US" altLang="ko-KR" dirty="0" smtClean="0">
                <a:solidFill>
                  <a:srgbClr val="FF0000"/>
                </a:solidFill>
              </a:rPr>
              <a:t>&lt;</a:t>
            </a:r>
            <a:r>
              <a:rPr lang="en-US" altLang="ko-KR" b="1" dirty="0" smtClean="0">
                <a:solidFill>
                  <a:srgbClr val="FF0000"/>
                </a:solidFill>
              </a:rPr>
              <a:t>Guide template for Open Innovation, or business model </a:t>
            </a:r>
            <a:r>
              <a:rPr lang="en-US" altLang="ko-KR" b="1" dirty="0" smtClean="0">
                <a:solidFill>
                  <a:srgbClr val="FF0000"/>
                </a:solidFill>
              </a:rPr>
              <a:t>case </a:t>
            </a:r>
            <a:r>
              <a:rPr lang="en-US" altLang="ko-KR" b="1" dirty="0" smtClean="0">
                <a:solidFill>
                  <a:srgbClr val="FF0000"/>
                </a:solidFill>
              </a:rPr>
              <a:t>presentation&gt;</a:t>
            </a:r>
            <a:endParaRPr lang="ko-KR" altLang="en-US" b="1" dirty="0">
              <a:solidFill>
                <a:srgbClr val="FF0000"/>
              </a:solidFill>
            </a:endParaRPr>
          </a:p>
        </p:txBody>
      </p:sp>
    </p:spTree>
    <p:extLst>
      <p:ext uri="{BB962C8B-B14F-4D97-AF65-F5344CB8AC3E}">
        <p14:creationId xmlns:p14="http://schemas.microsoft.com/office/powerpoint/2010/main" val="1576206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3"/>
          <p:cNvSpPr>
            <a:spLocks noGrp="1"/>
          </p:cNvSpPr>
          <p:nvPr>
            <p:ph idx="1"/>
          </p:nvPr>
        </p:nvSpPr>
        <p:spPr/>
        <p:txBody>
          <a:bodyPr>
            <a:noAutofit/>
          </a:bodyPr>
          <a:lstStyle/>
          <a:p>
            <a:pPr marL="800100" indent="-457200" algn="just">
              <a:buAutoNum type="arabicParenR"/>
            </a:pPr>
            <a:r>
              <a:rPr lang="en-US" altLang="ko-KR" sz="2400" dirty="0" smtClean="0">
                <a:solidFill>
                  <a:srgbClr val="000000"/>
                </a:solidFill>
                <a:ea typeface="Times New Roman"/>
              </a:rPr>
              <a:t>Customer </a:t>
            </a:r>
            <a:r>
              <a:rPr lang="en-US" altLang="ko-KR" sz="2400" dirty="0">
                <a:solidFill>
                  <a:srgbClr val="000000"/>
                </a:solidFill>
                <a:ea typeface="Times New Roman"/>
              </a:rPr>
              <a:t>Segmentation </a:t>
            </a:r>
            <a:endParaRPr lang="en-US" altLang="ko-KR" sz="4000" dirty="0">
              <a:latin typeface="Times New Roman"/>
              <a:ea typeface="Times New Roman"/>
            </a:endParaRPr>
          </a:p>
          <a:p>
            <a:pPr indent="0" algn="just">
              <a:buNone/>
            </a:pPr>
            <a:endParaRPr lang="ko-KR" altLang="ko-KR" sz="4000" dirty="0" smtClean="0">
              <a:effectLst/>
              <a:latin typeface="Times New Roman"/>
              <a:ea typeface="Times New Roman"/>
            </a:endParaRPr>
          </a:p>
          <a:p>
            <a:pPr marL="0" lvl="0" indent="0" algn="just">
              <a:buNone/>
              <a:tabLst>
                <a:tab pos="457200" algn="l"/>
              </a:tabLst>
            </a:pPr>
            <a:r>
              <a:rPr lang="en-US" altLang="ko-KR" sz="2400" dirty="0" smtClean="0">
                <a:solidFill>
                  <a:srgbClr val="000000"/>
                </a:solidFill>
                <a:ea typeface="Times New Roman"/>
                <a:cs typeface="Times New Roman"/>
              </a:rPr>
              <a:t>(1) Describe </a:t>
            </a:r>
            <a:r>
              <a:rPr lang="en-US" altLang="ko-KR" sz="2400" dirty="0">
                <a:solidFill>
                  <a:srgbClr val="000000"/>
                </a:solidFill>
                <a:ea typeface="Times New Roman"/>
                <a:cs typeface="Times New Roman"/>
              </a:rPr>
              <a:t>your role as the person experiencing the problem</a:t>
            </a:r>
            <a:r>
              <a:rPr lang="en-US" altLang="ko-KR" sz="2400" dirty="0" smtClean="0">
                <a:solidFill>
                  <a:srgbClr val="000000"/>
                </a:solidFill>
                <a:ea typeface="Times New Roman"/>
                <a:cs typeface="Times New Roman"/>
              </a:rPr>
              <a:t>.</a:t>
            </a:r>
            <a:endParaRPr lang="ko-KR" altLang="ko-KR" sz="3600" dirty="0" smtClean="0">
              <a:effectLst/>
              <a:latin typeface="Times New Roman"/>
              <a:ea typeface="Times New Roman"/>
            </a:endParaRPr>
          </a:p>
          <a:p>
            <a:pPr marL="0" lvl="0" indent="0" algn="just">
              <a:buNone/>
              <a:tabLst>
                <a:tab pos="457200" algn="l"/>
              </a:tabLst>
            </a:pPr>
            <a:r>
              <a:rPr lang="en-US" altLang="ko-KR" sz="2400" dirty="0" smtClean="0">
                <a:solidFill>
                  <a:srgbClr val="000000"/>
                </a:solidFill>
                <a:ea typeface="Times New Roman"/>
                <a:cs typeface="Times New Roman"/>
              </a:rPr>
              <a:t>(2) Describe </a:t>
            </a:r>
            <a:r>
              <a:rPr lang="en-US" altLang="ko-KR" sz="2400" dirty="0">
                <a:solidFill>
                  <a:srgbClr val="000000"/>
                </a:solidFill>
                <a:ea typeface="Times New Roman"/>
                <a:cs typeface="Times New Roman"/>
              </a:rPr>
              <a:t>objective customers who are experiencing this problem</a:t>
            </a:r>
            <a:r>
              <a:rPr lang="en-US" altLang="ko-KR" sz="2400" dirty="0" smtClean="0">
                <a:solidFill>
                  <a:srgbClr val="000000"/>
                </a:solidFill>
                <a:ea typeface="Times New Roman"/>
                <a:cs typeface="Times New Roman"/>
              </a:rPr>
              <a:t>.</a:t>
            </a:r>
            <a:endParaRPr lang="ko-KR" altLang="ko-KR" sz="4000" dirty="0" smtClean="0">
              <a:effectLst/>
              <a:latin typeface="굴림"/>
              <a:ea typeface="Times New Roman"/>
              <a:cs typeface="굴림"/>
            </a:endParaRPr>
          </a:p>
          <a:p>
            <a:pPr marL="0" lvl="0" indent="0" algn="just">
              <a:buNone/>
              <a:tabLst>
                <a:tab pos="457200" algn="l"/>
              </a:tabLst>
            </a:pPr>
            <a:r>
              <a:rPr lang="en-US" altLang="ko-KR" sz="2400" dirty="0" smtClean="0">
                <a:solidFill>
                  <a:srgbClr val="000000"/>
                </a:solidFill>
                <a:ea typeface="Times New Roman"/>
              </a:rPr>
              <a:t>(3)Describe </a:t>
            </a:r>
            <a:r>
              <a:rPr lang="en-US" altLang="ko-KR" sz="2400" dirty="0">
                <a:solidFill>
                  <a:srgbClr val="000000"/>
                </a:solidFill>
                <a:ea typeface="Times New Roman"/>
              </a:rPr>
              <a:t>a concrete customer group through a measurable and </a:t>
            </a:r>
            <a:r>
              <a:rPr lang="en-US" altLang="ko-KR" sz="2400" dirty="0" smtClean="0">
                <a:solidFill>
                  <a:srgbClr val="000000"/>
                </a:solidFill>
                <a:ea typeface="Times New Roman"/>
              </a:rPr>
              <a:t> recognizable </a:t>
            </a:r>
            <a:r>
              <a:rPr lang="en-US" altLang="ko-KR" sz="2400" dirty="0">
                <a:solidFill>
                  <a:srgbClr val="000000"/>
                </a:solidFill>
                <a:ea typeface="Times New Roman"/>
              </a:rPr>
              <a:t>form, for example, by showing practical cases or creating personas.</a:t>
            </a:r>
            <a:endParaRPr lang="ko-KR" altLang="ko-KR" sz="4000" dirty="0" smtClean="0">
              <a:effectLst/>
              <a:latin typeface="Times New Roman"/>
              <a:ea typeface="Times New Roman"/>
            </a:endParaRPr>
          </a:p>
          <a:p>
            <a:pPr marL="457200" indent="0" algn="just">
              <a:buNone/>
            </a:pPr>
            <a:endParaRPr lang="ko-KR" altLang="ko-KR" dirty="0" smtClean="0">
              <a:effectLst/>
              <a:latin typeface="Times New Roman"/>
              <a:ea typeface="Times New Roman"/>
            </a:endParaRPr>
          </a:p>
          <a:p>
            <a:endParaRPr lang="ko-KR" altLang="en-US" sz="1800" dirty="0"/>
          </a:p>
        </p:txBody>
      </p:sp>
      <p:sp>
        <p:nvSpPr>
          <p:cNvPr id="7" name="제목 1"/>
          <p:cNvSpPr>
            <a:spLocks noGrp="1"/>
          </p:cNvSpPr>
          <p:nvPr>
            <p:ph type="title"/>
          </p:nvPr>
        </p:nvSpPr>
        <p:spPr/>
        <p:txBody>
          <a:bodyPr>
            <a:normAutofit fontScale="90000"/>
          </a:bodyPr>
          <a:lstStyle/>
          <a:p>
            <a:r>
              <a:rPr lang="en-US" altLang="ko-KR" dirty="0" smtClean="0"/>
              <a:t>4-2. Customer </a:t>
            </a:r>
            <a:r>
              <a:rPr lang="en-US" altLang="ko-KR" sz="3600" dirty="0" smtClean="0"/>
              <a:t>BM Developing circle</a:t>
            </a:r>
            <a:endParaRPr lang="ko-KR" altLang="en-US" sz="3600" dirty="0"/>
          </a:p>
        </p:txBody>
      </p:sp>
      <p:sp>
        <p:nvSpPr>
          <p:cNvPr id="5" name="날짜 개체 틀 4"/>
          <p:cNvSpPr>
            <a:spLocks noGrp="1"/>
          </p:cNvSpPr>
          <p:nvPr>
            <p:ph type="dt" sz="half" idx="10"/>
          </p:nvPr>
        </p:nvSpPr>
        <p:spPr/>
        <p:txBody>
          <a:bodyPr/>
          <a:lstStyle/>
          <a:p>
            <a:fld id="{4B5A7560-F478-4930-96EC-F518A34CCD88}" type="datetime1">
              <a:rPr lang="ko-KR" altLang="en-US" smtClean="0"/>
              <a:t>2016-04-04</a:t>
            </a:fld>
            <a:endParaRPr lang="ko-KR" altLang="en-US"/>
          </a:p>
        </p:txBody>
      </p:sp>
      <p:sp>
        <p:nvSpPr>
          <p:cNvPr id="6" name="바닥글 개체 틀 5"/>
          <p:cNvSpPr>
            <a:spLocks noGrp="1"/>
          </p:cNvSpPr>
          <p:nvPr>
            <p:ph type="ftr" sz="quarter" idx="11"/>
          </p:nvPr>
        </p:nvSpPr>
        <p:spPr/>
        <p:txBody>
          <a:bodyPr/>
          <a:lstStyle/>
          <a:p>
            <a:r>
              <a:rPr lang="en-US" altLang="ko-KR" smtClean="0"/>
              <a:t>SOItmC and CSCOM 2016</a:t>
            </a:r>
            <a:endParaRPr lang="ko-KR" altLang="en-US"/>
          </a:p>
        </p:txBody>
      </p:sp>
      <p:sp>
        <p:nvSpPr>
          <p:cNvPr id="8" name="슬라이드 번호 개체 틀 7"/>
          <p:cNvSpPr>
            <a:spLocks noGrp="1"/>
          </p:cNvSpPr>
          <p:nvPr>
            <p:ph type="sldNum" sz="quarter" idx="12"/>
          </p:nvPr>
        </p:nvSpPr>
        <p:spPr/>
        <p:txBody>
          <a:bodyPr/>
          <a:lstStyle/>
          <a:p>
            <a:fld id="{34001F5C-1A15-412B-AC69-08EA8F02927E}" type="slidenum">
              <a:rPr lang="ko-KR" altLang="en-US" smtClean="0"/>
              <a:t>10</a:t>
            </a:fld>
            <a:endParaRPr lang="ko-KR" altLang="en-US"/>
          </a:p>
        </p:txBody>
      </p:sp>
    </p:spTree>
    <p:extLst>
      <p:ext uri="{BB962C8B-B14F-4D97-AF65-F5344CB8AC3E}">
        <p14:creationId xmlns:p14="http://schemas.microsoft.com/office/powerpoint/2010/main" val="4281682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fontScale="70000" lnSpcReduction="20000"/>
          </a:bodyPr>
          <a:lstStyle/>
          <a:p>
            <a:pPr marL="0" indent="0">
              <a:buNone/>
            </a:pPr>
            <a:r>
              <a:rPr lang="en-US" altLang="ko-KR" sz="4000" u="sng" dirty="0" smtClean="0"/>
              <a:t>2</a:t>
            </a:r>
            <a:r>
              <a:rPr lang="en-US" altLang="ko-KR" sz="4000" dirty="0" smtClean="0"/>
              <a:t>) Value </a:t>
            </a:r>
            <a:r>
              <a:rPr lang="en-US" altLang="ko-KR" sz="4000" dirty="0"/>
              <a:t>Proposition </a:t>
            </a:r>
            <a:endParaRPr lang="ko-KR" altLang="ko-KR" sz="4000" dirty="0"/>
          </a:p>
          <a:p>
            <a:pPr marL="0" indent="0">
              <a:buNone/>
            </a:pPr>
            <a:r>
              <a:rPr lang="en-US" altLang="ko-KR" dirty="0"/>
              <a:t> </a:t>
            </a:r>
            <a:endParaRPr lang="ko-KR" altLang="ko-KR" dirty="0"/>
          </a:p>
          <a:p>
            <a:pPr marL="0" lvl="0" indent="0">
              <a:buNone/>
            </a:pPr>
            <a:r>
              <a:rPr lang="en-US" altLang="ko-KR" dirty="0" smtClean="0"/>
              <a:t>(1) Describe </a:t>
            </a:r>
            <a:r>
              <a:rPr lang="en-US" altLang="ko-KR" dirty="0"/>
              <a:t>your own problem that should be solved, and arrive at a concrete value proposition.</a:t>
            </a:r>
            <a:endParaRPr lang="ko-KR" altLang="ko-KR" dirty="0"/>
          </a:p>
          <a:p>
            <a:pPr marL="0" indent="0">
              <a:buNone/>
            </a:pPr>
            <a:r>
              <a:rPr lang="en-US" altLang="ko-KR" dirty="0"/>
              <a:t> </a:t>
            </a:r>
            <a:endParaRPr lang="ko-KR" altLang="ko-KR" dirty="0"/>
          </a:p>
          <a:p>
            <a:pPr marL="0" lvl="0" indent="0">
              <a:buNone/>
            </a:pPr>
            <a:r>
              <a:rPr lang="en-US" altLang="ko-KR" dirty="0" smtClean="0"/>
              <a:t>(2) Describe </a:t>
            </a:r>
            <a:r>
              <a:rPr lang="en-US" altLang="ko-KR" dirty="0"/>
              <a:t>your own requirement that should be realized, and arrive at a concrete value proposition</a:t>
            </a:r>
            <a:endParaRPr lang="ko-KR" altLang="ko-KR" dirty="0"/>
          </a:p>
          <a:p>
            <a:pPr marL="0" indent="0">
              <a:buNone/>
            </a:pPr>
            <a:r>
              <a:rPr lang="en-US" altLang="ko-KR" dirty="0"/>
              <a:t> </a:t>
            </a:r>
            <a:endParaRPr lang="ko-KR" altLang="ko-KR" dirty="0"/>
          </a:p>
          <a:p>
            <a:pPr marL="0" lvl="0" indent="0">
              <a:buNone/>
            </a:pPr>
            <a:r>
              <a:rPr lang="en-US" altLang="ko-KR" dirty="0" smtClean="0"/>
              <a:t>(3) Summarize </a:t>
            </a:r>
            <a:r>
              <a:rPr lang="en-US" altLang="ko-KR" dirty="0"/>
              <a:t>the entire improvement by describing and giving shape to the concrete improvement in all aspects (quantitative, qualitative, functional, design, brand recognition, cost, cost reduction, and risk reduction improvement), and the improvement of the access to the value of the value proposition.</a:t>
            </a:r>
            <a:endParaRPr lang="ko-KR" altLang="ko-KR" dirty="0"/>
          </a:p>
          <a:p>
            <a:pPr marL="0" indent="0">
              <a:buNone/>
            </a:pPr>
            <a:endParaRPr lang="ko-KR" altLang="ko-KR" dirty="0"/>
          </a:p>
          <a:p>
            <a:endParaRPr lang="ko-KR" altLang="en-US" dirty="0"/>
          </a:p>
        </p:txBody>
      </p:sp>
      <p:sp>
        <p:nvSpPr>
          <p:cNvPr id="5" name="제목 1"/>
          <p:cNvSpPr>
            <a:spLocks noGrp="1"/>
          </p:cNvSpPr>
          <p:nvPr>
            <p:ph type="title"/>
          </p:nvPr>
        </p:nvSpPr>
        <p:spPr/>
        <p:txBody>
          <a:bodyPr>
            <a:normAutofit fontScale="90000"/>
          </a:bodyPr>
          <a:lstStyle/>
          <a:p>
            <a:r>
              <a:rPr lang="en-US" altLang="ko-KR" dirty="0" smtClean="0"/>
              <a:t>4.3. Customer </a:t>
            </a:r>
            <a:r>
              <a:rPr lang="en-US" altLang="ko-KR" sz="3600" dirty="0" smtClean="0"/>
              <a:t>BM Developing circle</a:t>
            </a:r>
            <a:endParaRPr lang="ko-KR" altLang="en-US" sz="3600" dirty="0"/>
          </a:p>
        </p:txBody>
      </p:sp>
      <p:sp>
        <p:nvSpPr>
          <p:cNvPr id="4" name="날짜 개체 틀 3"/>
          <p:cNvSpPr>
            <a:spLocks noGrp="1"/>
          </p:cNvSpPr>
          <p:nvPr>
            <p:ph type="dt" sz="half" idx="10"/>
          </p:nvPr>
        </p:nvSpPr>
        <p:spPr/>
        <p:txBody>
          <a:bodyPr/>
          <a:lstStyle/>
          <a:p>
            <a:fld id="{04538B53-8979-4BA7-9A71-24FF5A32B001}" type="datetime1">
              <a:rPr lang="ko-KR" altLang="en-US" smtClean="0"/>
              <a:t>2016-04-04</a:t>
            </a:fld>
            <a:endParaRPr lang="ko-KR" altLang="en-US"/>
          </a:p>
        </p:txBody>
      </p:sp>
      <p:sp>
        <p:nvSpPr>
          <p:cNvPr id="6" name="바닥글 개체 틀 5"/>
          <p:cNvSpPr>
            <a:spLocks noGrp="1"/>
          </p:cNvSpPr>
          <p:nvPr>
            <p:ph type="ftr" sz="quarter" idx="11"/>
          </p:nvPr>
        </p:nvSpPr>
        <p:spPr/>
        <p:txBody>
          <a:bodyPr/>
          <a:lstStyle/>
          <a:p>
            <a:r>
              <a:rPr lang="en-US" altLang="ko-KR" smtClean="0"/>
              <a:t>SOItmC and CSCOM 2016</a:t>
            </a:r>
            <a:endParaRPr lang="ko-KR" altLang="en-US"/>
          </a:p>
        </p:txBody>
      </p:sp>
      <p:sp>
        <p:nvSpPr>
          <p:cNvPr id="7" name="슬라이드 번호 개체 틀 6"/>
          <p:cNvSpPr>
            <a:spLocks noGrp="1"/>
          </p:cNvSpPr>
          <p:nvPr>
            <p:ph type="sldNum" sz="quarter" idx="12"/>
          </p:nvPr>
        </p:nvSpPr>
        <p:spPr/>
        <p:txBody>
          <a:bodyPr/>
          <a:lstStyle/>
          <a:p>
            <a:fld id="{34001F5C-1A15-412B-AC69-08EA8F02927E}" type="slidenum">
              <a:rPr lang="ko-KR" altLang="en-US" smtClean="0"/>
              <a:t>11</a:t>
            </a:fld>
            <a:endParaRPr lang="ko-KR" altLang="en-US"/>
          </a:p>
        </p:txBody>
      </p:sp>
    </p:spTree>
    <p:extLst>
      <p:ext uri="{BB962C8B-B14F-4D97-AF65-F5344CB8AC3E}">
        <p14:creationId xmlns:p14="http://schemas.microsoft.com/office/powerpoint/2010/main" val="3860469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Autofit/>
          </a:bodyPr>
          <a:lstStyle/>
          <a:p>
            <a:pPr marL="0" indent="0">
              <a:buNone/>
            </a:pPr>
            <a:r>
              <a:rPr lang="en-US" altLang="ko-KR" sz="2800" dirty="0" smtClean="0"/>
              <a:t>Technological System </a:t>
            </a:r>
          </a:p>
          <a:p>
            <a:pPr marL="0" indent="0">
              <a:buNone/>
            </a:pPr>
            <a:endParaRPr lang="en-US" altLang="ko-KR" sz="2000" dirty="0" smtClean="0"/>
          </a:p>
          <a:p>
            <a:pPr marL="0" indent="0">
              <a:buNone/>
            </a:pPr>
            <a:r>
              <a:rPr lang="en-US" altLang="ko-KR" sz="2000" dirty="0" smtClean="0"/>
              <a:t>1)Compose a technological system, including key resources, key activities, and key partnerships, while taking into consideration the creative combination between technology and the market.</a:t>
            </a:r>
          </a:p>
          <a:p>
            <a:pPr marL="0" indent="0">
              <a:buNone/>
            </a:pPr>
            <a:r>
              <a:rPr lang="en-US" altLang="ko-KR" sz="2000" dirty="0" smtClean="0"/>
              <a:t>2)	Form a technological system—that is, a creative combination between concrete and direct technology and the market—that cannot be easily copied, at least through patent application or design registration steps.</a:t>
            </a:r>
          </a:p>
          <a:p>
            <a:pPr marL="0" indent="0">
              <a:buNone/>
            </a:pPr>
            <a:r>
              <a:rPr lang="en-US" altLang="ko-KR" sz="2000" dirty="0" smtClean="0"/>
              <a:t>3)	Compose a technological system in which a customer BM promotes connections between all members connected through the system, including the developer, and where the passionate participation of a customer BM developer and customers accelerate, inspiring significant change rather than gradual change.</a:t>
            </a:r>
          </a:p>
          <a:p>
            <a:pPr marL="0" indent="0">
              <a:buNone/>
            </a:pPr>
            <a:endParaRPr lang="en-US" altLang="ko-KR" sz="2000" dirty="0" smtClean="0"/>
          </a:p>
          <a:p>
            <a:pPr marL="0" indent="0">
              <a:buNone/>
            </a:pPr>
            <a:endParaRPr lang="en-US" altLang="ko-KR" sz="2000" dirty="0" smtClean="0"/>
          </a:p>
          <a:p>
            <a:pPr marL="0" indent="0">
              <a:buNone/>
            </a:pPr>
            <a:endParaRPr lang="en-US" altLang="ko-KR" sz="2000" dirty="0" smtClean="0"/>
          </a:p>
          <a:p>
            <a:pPr marL="0" indent="0">
              <a:buNone/>
            </a:pPr>
            <a:endParaRPr lang="en-US" altLang="ko-KR" sz="2000" dirty="0" smtClean="0"/>
          </a:p>
          <a:p>
            <a:pPr marL="0" indent="0">
              <a:buNone/>
            </a:pPr>
            <a:endParaRPr lang="ko-KR" altLang="ko-KR" sz="2000" dirty="0"/>
          </a:p>
        </p:txBody>
      </p:sp>
      <p:sp>
        <p:nvSpPr>
          <p:cNvPr id="4" name="제목 1"/>
          <p:cNvSpPr>
            <a:spLocks noGrp="1"/>
          </p:cNvSpPr>
          <p:nvPr>
            <p:ph type="title"/>
          </p:nvPr>
        </p:nvSpPr>
        <p:spPr/>
        <p:txBody>
          <a:bodyPr>
            <a:normAutofit fontScale="90000"/>
          </a:bodyPr>
          <a:lstStyle/>
          <a:p>
            <a:r>
              <a:rPr lang="en-US" altLang="ko-KR" dirty="0" smtClean="0"/>
              <a:t>4.4. Customer </a:t>
            </a:r>
            <a:r>
              <a:rPr lang="en-US" altLang="ko-KR" sz="3600" dirty="0" smtClean="0"/>
              <a:t>BM Developing circle</a:t>
            </a:r>
            <a:endParaRPr lang="ko-KR" altLang="en-US" sz="3600" dirty="0"/>
          </a:p>
        </p:txBody>
      </p:sp>
      <p:sp>
        <p:nvSpPr>
          <p:cNvPr id="5" name="날짜 개체 틀 4"/>
          <p:cNvSpPr>
            <a:spLocks noGrp="1"/>
          </p:cNvSpPr>
          <p:nvPr>
            <p:ph type="dt" sz="half" idx="10"/>
          </p:nvPr>
        </p:nvSpPr>
        <p:spPr/>
        <p:txBody>
          <a:bodyPr/>
          <a:lstStyle/>
          <a:p>
            <a:fld id="{2799F13E-C205-459A-B405-CCDFD439842A}" type="datetime1">
              <a:rPr lang="ko-KR" altLang="en-US" smtClean="0"/>
              <a:t>2016-04-04</a:t>
            </a:fld>
            <a:endParaRPr lang="ko-KR" altLang="en-US"/>
          </a:p>
        </p:txBody>
      </p:sp>
      <p:sp>
        <p:nvSpPr>
          <p:cNvPr id="6" name="바닥글 개체 틀 5"/>
          <p:cNvSpPr>
            <a:spLocks noGrp="1"/>
          </p:cNvSpPr>
          <p:nvPr>
            <p:ph type="ftr" sz="quarter" idx="11"/>
          </p:nvPr>
        </p:nvSpPr>
        <p:spPr/>
        <p:txBody>
          <a:bodyPr/>
          <a:lstStyle/>
          <a:p>
            <a:r>
              <a:rPr lang="en-US" altLang="ko-KR" smtClean="0"/>
              <a:t>SOItmC and CSCOM 2016</a:t>
            </a:r>
            <a:endParaRPr lang="ko-KR" altLang="en-US"/>
          </a:p>
        </p:txBody>
      </p:sp>
      <p:sp>
        <p:nvSpPr>
          <p:cNvPr id="7" name="슬라이드 번호 개체 틀 6"/>
          <p:cNvSpPr>
            <a:spLocks noGrp="1"/>
          </p:cNvSpPr>
          <p:nvPr>
            <p:ph type="sldNum" sz="quarter" idx="12"/>
          </p:nvPr>
        </p:nvSpPr>
        <p:spPr/>
        <p:txBody>
          <a:bodyPr/>
          <a:lstStyle/>
          <a:p>
            <a:fld id="{34001F5C-1A15-412B-AC69-08EA8F02927E}" type="slidenum">
              <a:rPr lang="ko-KR" altLang="en-US" smtClean="0"/>
              <a:t>12</a:t>
            </a:fld>
            <a:endParaRPr lang="ko-KR" altLang="en-US"/>
          </a:p>
        </p:txBody>
      </p:sp>
    </p:spTree>
    <p:extLst>
      <p:ext uri="{BB962C8B-B14F-4D97-AF65-F5344CB8AC3E}">
        <p14:creationId xmlns:p14="http://schemas.microsoft.com/office/powerpoint/2010/main" val="3815512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fontScale="55000" lnSpcReduction="20000"/>
          </a:bodyPr>
          <a:lstStyle/>
          <a:p>
            <a:pPr marL="0" indent="0">
              <a:buNone/>
            </a:pPr>
            <a:r>
              <a:rPr lang="en-US" altLang="ko-KR" sz="4500" dirty="0" smtClean="0"/>
              <a:t>Cost and Revenue </a:t>
            </a:r>
          </a:p>
          <a:p>
            <a:endParaRPr lang="en-US" altLang="ko-KR" dirty="0" smtClean="0"/>
          </a:p>
          <a:p>
            <a:endParaRPr lang="en-US" altLang="ko-KR" dirty="0" smtClean="0"/>
          </a:p>
          <a:p>
            <a:pPr marL="0" indent="0">
              <a:buNone/>
            </a:pPr>
            <a:r>
              <a:rPr lang="en-US" altLang="ko-KR" dirty="0" smtClean="0"/>
              <a:t>1)A startup based on a customer BM cannot create profits for a long time; in addition, it takes a long time before the breakeven period arrives. To avoid this, it is important to design costs and revenues creatively.</a:t>
            </a:r>
          </a:p>
          <a:p>
            <a:pPr marL="0" indent="0">
              <a:buNone/>
            </a:pPr>
            <a:endParaRPr lang="en-US" altLang="ko-KR" dirty="0" smtClean="0"/>
          </a:p>
          <a:p>
            <a:pPr marL="0" indent="0">
              <a:buNone/>
            </a:pPr>
            <a:r>
              <a:rPr lang="en-US" altLang="ko-KR" dirty="0" smtClean="0"/>
              <a:t>2)Select a revenue form and price mechanism that rapidly generate revenue as soon as possible when selecting one from among various forms, such as product sales, usage fees, membership fees, rental fees, licensing, commissions, and advertisements, and/or when  selecting the price mechanism, such as fixed pricing and dynamic pricing, during the design of a revenue stream.</a:t>
            </a:r>
          </a:p>
          <a:p>
            <a:pPr marL="0" indent="0">
              <a:buNone/>
            </a:pPr>
            <a:endParaRPr lang="en-US" altLang="ko-KR" dirty="0" smtClean="0"/>
          </a:p>
          <a:p>
            <a:pPr marL="0" indent="0">
              <a:buNone/>
            </a:pPr>
            <a:r>
              <a:rPr lang="en-US" altLang="ko-KR" dirty="0" smtClean="0"/>
              <a:t>3)Design a structure which prioritizes the fact that costs are needed for a long time when a cost structure is designed.</a:t>
            </a:r>
          </a:p>
          <a:p>
            <a:endParaRPr lang="en-US" altLang="ko-KR" dirty="0" smtClean="0"/>
          </a:p>
          <a:p>
            <a:endParaRPr lang="ko-KR" altLang="en-US" dirty="0"/>
          </a:p>
        </p:txBody>
      </p:sp>
      <p:sp>
        <p:nvSpPr>
          <p:cNvPr id="4" name="제목 1"/>
          <p:cNvSpPr>
            <a:spLocks noGrp="1"/>
          </p:cNvSpPr>
          <p:nvPr>
            <p:ph type="title"/>
          </p:nvPr>
        </p:nvSpPr>
        <p:spPr/>
        <p:txBody>
          <a:bodyPr>
            <a:normAutofit fontScale="90000"/>
          </a:bodyPr>
          <a:lstStyle/>
          <a:p>
            <a:r>
              <a:rPr lang="en-US" altLang="ko-KR" dirty="0" smtClean="0"/>
              <a:t>4.5. Customer </a:t>
            </a:r>
            <a:r>
              <a:rPr lang="en-US" altLang="ko-KR" sz="3600" dirty="0" smtClean="0"/>
              <a:t>BM Developing circle</a:t>
            </a:r>
            <a:endParaRPr lang="ko-KR" altLang="en-US" sz="3600" dirty="0"/>
          </a:p>
        </p:txBody>
      </p:sp>
      <p:sp>
        <p:nvSpPr>
          <p:cNvPr id="5" name="날짜 개체 틀 4"/>
          <p:cNvSpPr>
            <a:spLocks noGrp="1"/>
          </p:cNvSpPr>
          <p:nvPr>
            <p:ph type="dt" sz="half" idx="10"/>
          </p:nvPr>
        </p:nvSpPr>
        <p:spPr/>
        <p:txBody>
          <a:bodyPr/>
          <a:lstStyle/>
          <a:p>
            <a:fld id="{71A92614-DD98-4020-BA01-FB82EAC0CC6B}" type="datetime1">
              <a:rPr lang="ko-KR" altLang="en-US" smtClean="0"/>
              <a:t>2016-04-04</a:t>
            </a:fld>
            <a:endParaRPr lang="ko-KR" altLang="en-US"/>
          </a:p>
        </p:txBody>
      </p:sp>
      <p:sp>
        <p:nvSpPr>
          <p:cNvPr id="6" name="바닥글 개체 틀 5"/>
          <p:cNvSpPr>
            <a:spLocks noGrp="1"/>
          </p:cNvSpPr>
          <p:nvPr>
            <p:ph type="ftr" sz="quarter" idx="11"/>
          </p:nvPr>
        </p:nvSpPr>
        <p:spPr/>
        <p:txBody>
          <a:bodyPr/>
          <a:lstStyle/>
          <a:p>
            <a:r>
              <a:rPr lang="en-US" altLang="ko-KR" smtClean="0"/>
              <a:t>SOItmC and CSCOM 2016</a:t>
            </a:r>
            <a:endParaRPr lang="ko-KR" altLang="en-US"/>
          </a:p>
        </p:txBody>
      </p:sp>
      <p:sp>
        <p:nvSpPr>
          <p:cNvPr id="7" name="슬라이드 번호 개체 틀 6"/>
          <p:cNvSpPr>
            <a:spLocks noGrp="1"/>
          </p:cNvSpPr>
          <p:nvPr>
            <p:ph type="sldNum" sz="quarter" idx="12"/>
          </p:nvPr>
        </p:nvSpPr>
        <p:spPr/>
        <p:txBody>
          <a:bodyPr/>
          <a:lstStyle/>
          <a:p>
            <a:fld id="{34001F5C-1A15-412B-AC69-08EA8F02927E}" type="slidenum">
              <a:rPr lang="ko-KR" altLang="en-US" smtClean="0"/>
              <a:t>13</a:t>
            </a:fld>
            <a:endParaRPr lang="ko-KR" altLang="en-US"/>
          </a:p>
        </p:txBody>
      </p:sp>
    </p:spTree>
    <p:extLst>
      <p:ext uri="{BB962C8B-B14F-4D97-AF65-F5344CB8AC3E}">
        <p14:creationId xmlns:p14="http://schemas.microsoft.com/office/powerpoint/2010/main" val="222401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1600200"/>
            <a:ext cx="8229600" cy="4997152"/>
          </a:xfrm>
        </p:spPr>
        <p:txBody>
          <a:bodyPr>
            <a:normAutofit fontScale="40000" lnSpcReduction="20000"/>
          </a:bodyPr>
          <a:lstStyle/>
          <a:p>
            <a:pPr marL="0" indent="0">
              <a:buNone/>
            </a:pPr>
            <a:r>
              <a:rPr lang="en-US" altLang="ko-KR" sz="6000" dirty="0" smtClean="0"/>
              <a:t>Channels and Customer Relations </a:t>
            </a:r>
          </a:p>
          <a:p>
            <a:endParaRPr lang="en-US" altLang="ko-KR" dirty="0" smtClean="0"/>
          </a:p>
          <a:p>
            <a:pPr marL="0" indent="0" algn="just">
              <a:buNone/>
            </a:pPr>
            <a:r>
              <a:rPr lang="en-US" altLang="ko-KR" sz="4500" dirty="0" smtClean="0"/>
              <a:t>1) Creatively maintain the process, starting with the inner view of a customer BM developer and obtaining a nearby potential customer. To do this, when organizing the channel of an off-line or online store or a mobile Web store, minimize the initial cost of the customer BM and develop a concrete and direct method of meeting customers from experience, and then creatively apply the method.</a:t>
            </a:r>
          </a:p>
          <a:p>
            <a:pPr marL="0" indent="0" algn="just">
              <a:buNone/>
            </a:pPr>
            <a:endParaRPr lang="en-US" altLang="ko-KR" sz="4500" dirty="0" smtClean="0"/>
          </a:p>
          <a:p>
            <a:pPr marL="0" indent="0" algn="just">
              <a:buNone/>
            </a:pPr>
            <a:r>
              <a:rPr lang="en-US" altLang="ko-KR" sz="4500" dirty="0" smtClean="0"/>
              <a:t>2) In addition, the most proper method to share a critical mind between customers from a perspective of a customer is applied by a developer, and it is important to seek a means to allow customers to maintain their activities continuously. Find and apply the most valid and creative method, starting with the critical mind of a BM developer among various customer relations, such as the community, individual support, in-depth support, and customer co-creation processes.</a:t>
            </a:r>
          </a:p>
          <a:p>
            <a:pPr marL="0" indent="0" algn="just">
              <a:buNone/>
            </a:pPr>
            <a:r>
              <a:rPr lang="en-US" altLang="ko-KR" sz="4500" dirty="0" smtClean="0"/>
              <a:t>3) During the customer BM development stage, concretely and directly design a method of expanding various customers to Grow Customers in advance; concretely and directly suggest this in the type of vision to be deployed in the near future, and form the momentum to maintain and continuously expand customers.</a:t>
            </a:r>
          </a:p>
        </p:txBody>
      </p:sp>
      <p:sp>
        <p:nvSpPr>
          <p:cNvPr id="4" name="제목 1"/>
          <p:cNvSpPr>
            <a:spLocks noGrp="1"/>
          </p:cNvSpPr>
          <p:nvPr>
            <p:ph type="title"/>
          </p:nvPr>
        </p:nvSpPr>
        <p:spPr/>
        <p:txBody>
          <a:bodyPr>
            <a:normAutofit fontScale="90000"/>
          </a:bodyPr>
          <a:lstStyle/>
          <a:p>
            <a:r>
              <a:rPr lang="en-US" altLang="ko-KR" dirty="0" smtClean="0"/>
              <a:t>4.6. Customer </a:t>
            </a:r>
            <a:r>
              <a:rPr lang="en-US" altLang="ko-KR" sz="3600" dirty="0" smtClean="0"/>
              <a:t>BM Developing circle</a:t>
            </a:r>
            <a:endParaRPr lang="ko-KR" altLang="en-US" sz="3600" dirty="0"/>
          </a:p>
        </p:txBody>
      </p:sp>
      <p:sp>
        <p:nvSpPr>
          <p:cNvPr id="5" name="날짜 개체 틀 4"/>
          <p:cNvSpPr>
            <a:spLocks noGrp="1"/>
          </p:cNvSpPr>
          <p:nvPr>
            <p:ph type="dt" sz="half" idx="10"/>
          </p:nvPr>
        </p:nvSpPr>
        <p:spPr/>
        <p:txBody>
          <a:bodyPr/>
          <a:lstStyle/>
          <a:p>
            <a:fld id="{B719FA52-C09F-4651-BF73-E26D7C56A1F9}" type="datetime1">
              <a:rPr lang="ko-KR" altLang="en-US" smtClean="0"/>
              <a:t>2016-04-04</a:t>
            </a:fld>
            <a:endParaRPr lang="ko-KR" altLang="en-US"/>
          </a:p>
        </p:txBody>
      </p:sp>
      <p:sp>
        <p:nvSpPr>
          <p:cNvPr id="6" name="바닥글 개체 틀 5"/>
          <p:cNvSpPr>
            <a:spLocks noGrp="1"/>
          </p:cNvSpPr>
          <p:nvPr>
            <p:ph type="ftr" sz="quarter" idx="11"/>
          </p:nvPr>
        </p:nvSpPr>
        <p:spPr/>
        <p:txBody>
          <a:bodyPr/>
          <a:lstStyle/>
          <a:p>
            <a:r>
              <a:rPr lang="en-US" altLang="ko-KR" smtClean="0"/>
              <a:t>SOItmC and CSCOM 2016</a:t>
            </a:r>
            <a:endParaRPr lang="ko-KR" altLang="en-US"/>
          </a:p>
        </p:txBody>
      </p:sp>
      <p:sp>
        <p:nvSpPr>
          <p:cNvPr id="7" name="슬라이드 번호 개체 틀 6"/>
          <p:cNvSpPr>
            <a:spLocks noGrp="1"/>
          </p:cNvSpPr>
          <p:nvPr>
            <p:ph type="sldNum" sz="quarter" idx="12"/>
          </p:nvPr>
        </p:nvSpPr>
        <p:spPr/>
        <p:txBody>
          <a:bodyPr/>
          <a:lstStyle/>
          <a:p>
            <a:fld id="{34001F5C-1A15-412B-AC69-08EA8F02927E}" type="slidenum">
              <a:rPr lang="ko-KR" altLang="en-US" smtClean="0"/>
              <a:t>14</a:t>
            </a:fld>
            <a:endParaRPr lang="ko-KR" altLang="en-US"/>
          </a:p>
        </p:txBody>
      </p:sp>
    </p:spTree>
    <p:extLst>
      <p:ext uri="{BB962C8B-B14F-4D97-AF65-F5344CB8AC3E}">
        <p14:creationId xmlns:p14="http://schemas.microsoft.com/office/powerpoint/2010/main" val="1473690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Contents</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Introduction</a:t>
            </a:r>
            <a:r>
              <a:rPr lang="en-US" altLang="ko-KR" dirty="0" smtClean="0">
                <a:solidFill>
                  <a:srgbClr val="FF0000"/>
                </a:solidFill>
              </a:rPr>
              <a:t>(2-3 page)</a:t>
            </a:r>
          </a:p>
          <a:p>
            <a:pPr marL="0" indent="0">
              <a:buNone/>
            </a:pPr>
            <a:endParaRPr lang="en-US" altLang="ko-KR" dirty="0" smtClean="0"/>
          </a:p>
          <a:p>
            <a:r>
              <a:rPr lang="en-US" altLang="ko-KR" dirty="0" smtClean="0"/>
              <a:t>Open Innovation Funnel</a:t>
            </a:r>
            <a:r>
              <a:rPr lang="en-US" altLang="ko-KR" dirty="0" smtClean="0">
                <a:solidFill>
                  <a:srgbClr val="FF0000"/>
                </a:solidFill>
              </a:rPr>
              <a:t>(1-2page)</a:t>
            </a:r>
          </a:p>
          <a:p>
            <a:pPr marL="0" indent="0">
              <a:buNone/>
            </a:pPr>
            <a:endParaRPr lang="en-US" altLang="ko-KR" dirty="0" smtClean="0"/>
          </a:p>
          <a:p>
            <a:r>
              <a:rPr lang="en-US" altLang="ko-KR" dirty="0" smtClean="0"/>
              <a:t>Technology and Market</a:t>
            </a:r>
            <a:r>
              <a:rPr lang="en-US" altLang="ko-KR" dirty="0" smtClean="0">
                <a:solidFill>
                  <a:srgbClr val="FF0000"/>
                </a:solidFill>
              </a:rPr>
              <a:t>(2-3 page)</a:t>
            </a:r>
          </a:p>
          <a:p>
            <a:pPr marL="0" indent="0">
              <a:buNone/>
            </a:pPr>
            <a:endParaRPr lang="en-US" altLang="ko-KR" dirty="0" smtClean="0"/>
          </a:p>
          <a:p>
            <a:r>
              <a:rPr lang="en-US" altLang="ko-KR" dirty="0" smtClean="0"/>
              <a:t>Customer OI BM Developing Circle</a:t>
            </a:r>
          </a:p>
          <a:p>
            <a:pPr marL="0" indent="0">
              <a:buNone/>
            </a:pPr>
            <a:r>
              <a:rPr lang="en-US" altLang="ko-KR" dirty="0"/>
              <a:t> </a:t>
            </a:r>
            <a:r>
              <a:rPr lang="en-US" altLang="ko-KR" dirty="0" smtClean="0"/>
              <a:t> (</a:t>
            </a:r>
            <a:r>
              <a:rPr lang="en-US" altLang="ko-KR" dirty="0" smtClean="0">
                <a:solidFill>
                  <a:srgbClr val="FF0000"/>
                </a:solidFill>
              </a:rPr>
              <a:t>Five factors </a:t>
            </a:r>
            <a:r>
              <a:rPr lang="en-US" altLang="ko-KR" dirty="0" smtClean="0">
                <a:solidFill>
                  <a:srgbClr val="FF0000"/>
                </a:solidFill>
              </a:rPr>
              <a:t>* 2 </a:t>
            </a:r>
            <a:r>
              <a:rPr lang="en-US" altLang="ko-KR" dirty="0" smtClean="0">
                <a:solidFill>
                  <a:srgbClr val="FF0000"/>
                </a:solidFill>
              </a:rPr>
              <a:t>or 3 page = </a:t>
            </a:r>
            <a:r>
              <a:rPr lang="en-US" altLang="ko-KR" dirty="0" smtClean="0">
                <a:solidFill>
                  <a:srgbClr val="FF0000"/>
                </a:solidFill>
              </a:rPr>
              <a:t>10-15 </a:t>
            </a:r>
            <a:r>
              <a:rPr lang="en-US" altLang="ko-KR" dirty="0" smtClean="0">
                <a:solidFill>
                  <a:srgbClr val="FF0000"/>
                </a:solidFill>
              </a:rPr>
              <a:t>page)</a:t>
            </a:r>
            <a:endParaRPr lang="ko-KR" altLang="en-US" dirty="0">
              <a:solidFill>
                <a:srgbClr val="FF0000"/>
              </a:solidFill>
            </a:endParaRPr>
          </a:p>
        </p:txBody>
      </p:sp>
      <p:sp>
        <p:nvSpPr>
          <p:cNvPr id="4" name="날짜 개체 틀 3"/>
          <p:cNvSpPr>
            <a:spLocks noGrp="1"/>
          </p:cNvSpPr>
          <p:nvPr>
            <p:ph type="dt" sz="half" idx="10"/>
          </p:nvPr>
        </p:nvSpPr>
        <p:spPr/>
        <p:txBody>
          <a:bodyPr/>
          <a:lstStyle/>
          <a:p>
            <a:fld id="{68EE0A91-16BA-4FD7-BAC7-EA60E2C0F309}" type="datetime1">
              <a:rPr lang="ko-KR" altLang="en-US" smtClean="0"/>
              <a:t>2016-04-04</a:t>
            </a:fld>
            <a:endParaRPr lang="ko-KR" altLang="en-US"/>
          </a:p>
        </p:txBody>
      </p:sp>
      <p:sp>
        <p:nvSpPr>
          <p:cNvPr id="5" name="바닥글 개체 틀 4"/>
          <p:cNvSpPr>
            <a:spLocks noGrp="1"/>
          </p:cNvSpPr>
          <p:nvPr>
            <p:ph type="ftr" sz="quarter" idx="11"/>
          </p:nvPr>
        </p:nvSpPr>
        <p:spPr/>
        <p:txBody>
          <a:bodyPr/>
          <a:lstStyle/>
          <a:p>
            <a:r>
              <a:rPr lang="en-US" altLang="ko-KR" smtClean="0"/>
              <a:t>SOItmC and CSCOM 2016</a:t>
            </a:r>
            <a:endParaRPr lang="ko-KR" altLang="en-US"/>
          </a:p>
        </p:txBody>
      </p:sp>
      <p:sp>
        <p:nvSpPr>
          <p:cNvPr id="6" name="슬라이드 번호 개체 틀 5"/>
          <p:cNvSpPr>
            <a:spLocks noGrp="1"/>
          </p:cNvSpPr>
          <p:nvPr>
            <p:ph type="sldNum" sz="quarter" idx="12"/>
          </p:nvPr>
        </p:nvSpPr>
        <p:spPr/>
        <p:txBody>
          <a:bodyPr/>
          <a:lstStyle/>
          <a:p>
            <a:fld id="{34001F5C-1A15-412B-AC69-08EA8F02927E}" type="slidenum">
              <a:rPr lang="ko-KR" altLang="en-US" smtClean="0"/>
              <a:t>2</a:t>
            </a:fld>
            <a:endParaRPr lang="ko-KR" altLang="en-US"/>
          </a:p>
        </p:txBody>
      </p:sp>
    </p:spTree>
    <p:extLst>
      <p:ext uri="{BB962C8B-B14F-4D97-AF65-F5344CB8AC3E}">
        <p14:creationId xmlns:p14="http://schemas.microsoft.com/office/powerpoint/2010/main" val="1698106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1-1. Introduction</a:t>
            </a:r>
            <a:endParaRPr lang="ko-KR" altLang="en-US" dirty="0"/>
          </a:p>
        </p:txBody>
      </p:sp>
      <p:sp>
        <p:nvSpPr>
          <p:cNvPr id="3" name="내용 개체 틀 2"/>
          <p:cNvSpPr>
            <a:spLocks noGrp="1"/>
          </p:cNvSpPr>
          <p:nvPr>
            <p:ph idx="1"/>
          </p:nvPr>
        </p:nvSpPr>
        <p:spPr/>
        <p:txBody>
          <a:bodyPr/>
          <a:lstStyle/>
          <a:p>
            <a:r>
              <a:rPr lang="en-US" altLang="ko-KR" dirty="0" smtClean="0"/>
              <a:t>Firm</a:t>
            </a:r>
          </a:p>
          <a:p>
            <a:pPr marL="0" indent="0">
              <a:buNone/>
            </a:pPr>
            <a:r>
              <a:rPr lang="en-US" altLang="ko-KR" dirty="0"/>
              <a:t> </a:t>
            </a:r>
            <a:r>
              <a:rPr lang="en-US" altLang="ko-KR" dirty="0" smtClean="0"/>
              <a:t>- product </a:t>
            </a:r>
          </a:p>
          <a:p>
            <a:pPr marL="0" indent="0">
              <a:buNone/>
            </a:pPr>
            <a:r>
              <a:rPr lang="en-US" altLang="ko-KR" dirty="0"/>
              <a:t> </a:t>
            </a:r>
            <a:r>
              <a:rPr lang="en-US" altLang="ko-KR" dirty="0" smtClean="0"/>
              <a:t>- history, size, employee</a:t>
            </a:r>
          </a:p>
          <a:p>
            <a:pPr marL="0" indent="0">
              <a:buNone/>
            </a:pPr>
            <a:r>
              <a:rPr lang="en-US" altLang="ko-KR" dirty="0"/>
              <a:t> </a:t>
            </a:r>
            <a:r>
              <a:rPr lang="en-US" altLang="ko-KR" dirty="0" smtClean="0"/>
              <a:t>- location and structure</a:t>
            </a:r>
          </a:p>
          <a:p>
            <a:pPr marL="0" indent="0">
              <a:buNone/>
            </a:pPr>
            <a:r>
              <a:rPr lang="en-US" altLang="ko-KR" dirty="0"/>
              <a:t> </a:t>
            </a:r>
            <a:r>
              <a:rPr lang="en-US" altLang="ko-KR" dirty="0" smtClean="0"/>
              <a:t>- vision</a:t>
            </a:r>
          </a:p>
          <a:p>
            <a:pPr marL="0" indent="0">
              <a:buNone/>
            </a:pPr>
            <a:r>
              <a:rPr lang="en-US" altLang="ko-KR" dirty="0"/>
              <a:t> </a:t>
            </a:r>
            <a:r>
              <a:rPr lang="en-US" altLang="ko-KR" dirty="0" smtClean="0"/>
              <a:t>- Intellectual Property</a:t>
            </a:r>
          </a:p>
          <a:p>
            <a:pPr marL="0" indent="0">
              <a:buNone/>
            </a:pPr>
            <a:r>
              <a:rPr lang="en-US" altLang="ko-KR" dirty="0"/>
              <a:t> </a:t>
            </a:r>
            <a:r>
              <a:rPr lang="en-US" altLang="ko-KR" dirty="0" smtClean="0"/>
              <a:t>- homepage</a:t>
            </a:r>
          </a:p>
        </p:txBody>
      </p:sp>
      <p:sp>
        <p:nvSpPr>
          <p:cNvPr id="4" name="날짜 개체 틀 3"/>
          <p:cNvSpPr>
            <a:spLocks noGrp="1"/>
          </p:cNvSpPr>
          <p:nvPr>
            <p:ph type="dt" sz="half" idx="10"/>
          </p:nvPr>
        </p:nvSpPr>
        <p:spPr/>
        <p:txBody>
          <a:bodyPr/>
          <a:lstStyle/>
          <a:p>
            <a:fld id="{9DA57518-0861-4BF9-847D-7FB119C12727}" type="datetime1">
              <a:rPr lang="ko-KR" altLang="en-US" smtClean="0"/>
              <a:t>2016-04-04</a:t>
            </a:fld>
            <a:endParaRPr lang="ko-KR" altLang="en-US"/>
          </a:p>
        </p:txBody>
      </p:sp>
      <p:sp>
        <p:nvSpPr>
          <p:cNvPr id="5" name="바닥글 개체 틀 4"/>
          <p:cNvSpPr>
            <a:spLocks noGrp="1"/>
          </p:cNvSpPr>
          <p:nvPr>
            <p:ph type="ftr" sz="quarter" idx="11"/>
          </p:nvPr>
        </p:nvSpPr>
        <p:spPr/>
        <p:txBody>
          <a:bodyPr/>
          <a:lstStyle/>
          <a:p>
            <a:r>
              <a:rPr lang="en-US" altLang="ko-KR" smtClean="0"/>
              <a:t>SOItmC and CSCOM 2016</a:t>
            </a:r>
            <a:endParaRPr lang="ko-KR" altLang="en-US"/>
          </a:p>
        </p:txBody>
      </p:sp>
      <p:sp>
        <p:nvSpPr>
          <p:cNvPr id="6" name="슬라이드 번호 개체 틀 5"/>
          <p:cNvSpPr>
            <a:spLocks noGrp="1"/>
          </p:cNvSpPr>
          <p:nvPr>
            <p:ph type="sldNum" sz="quarter" idx="12"/>
          </p:nvPr>
        </p:nvSpPr>
        <p:spPr/>
        <p:txBody>
          <a:bodyPr/>
          <a:lstStyle/>
          <a:p>
            <a:fld id="{34001F5C-1A15-412B-AC69-08EA8F02927E}" type="slidenum">
              <a:rPr lang="ko-KR" altLang="en-US" smtClean="0"/>
              <a:t>3</a:t>
            </a:fld>
            <a:endParaRPr lang="ko-KR" altLang="en-US"/>
          </a:p>
        </p:txBody>
      </p:sp>
    </p:spTree>
    <p:extLst>
      <p:ext uri="{BB962C8B-B14F-4D97-AF65-F5344CB8AC3E}">
        <p14:creationId xmlns:p14="http://schemas.microsoft.com/office/powerpoint/2010/main" val="1055536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1-2. Introduction</a:t>
            </a:r>
            <a:endParaRPr lang="ko-KR" altLang="en-US" dirty="0"/>
          </a:p>
        </p:txBody>
      </p:sp>
      <p:sp>
        <p:nvSpPr>
          <p:cNvPr id="3" name="내용 개체 틀 2"/>
          <p:cNvSpPr>
            <a:spLocks noGrp="1"/>
          </p:cNvSpPr>
          <p:nvPr>
            <p:ph idx="1"/>
          </p:nvPr>
        </p:nvSpPr>
        <p:spPr/>
        <p:txBody>
          <a:bodyPr/>
          <a:lstStyle/>
          <a:p>
            <a:r>
              <a:rPr lang="en-US" altLang="ko-KR" dirty="0" smtClean="0"/>
              <a:t>Characteristics of Innovation</a:t>
            </a:r>
          </a:p>
          <a:p>
            <a:endParaRPr lang="en-US" altLang="ko-KR" dirty="0"/>
          </a:p>
          <a:p>
            <a:endParaRPr lang="en-US" altLang="ko-KR" dirty="0" smtClean="0"/>
          </a:p>
          <a:p>
            <a:r>
              <a:rPr lang="en-US" altLang="ko-KR" dirty="0" smtClean="0"/>
              <a:t>Characteristics of Business Model</a:t>
            </a:r>
            <a:endParaRPr lang="ko-KR" altLang="en-US" dirty="0"/>
          </a:p>
        </p:txBody>
      </p:sp>
      <p:sp>
        <p:nvSpPr>
          <p:cNvPr id="4" name="날짜 개체 틀 3"/>
          <p:cNvSpPr>
            <a:spLocks noGrp="1"/>
          </p:cNvSpPr>
          <p:nvPr>
            <p:ph type="dt" sz="half" idx="10"/>
          </p:nvPr>
        </p:nvSpPr>
        <p:spPr/>
        <p:txBody>
          <a:bodyPr/>
          <a:lstStyle/>
          <a:p>
            <a:fld id="{9F143457-343A-4BBC-89BC-492864EC3B9F}" type="datetime1">
              <a:rPr lang="ko-KR" altLang="en-US" smtClean="0"/>
              <a:t>2016-04-04</a:t>
            </a:fld>
            <a:endParaRPr lang="ko-KR" altLang="en-US"/>
          </a:p>
        </p:txBody>
      </p:sp>
      <p:sp>
        <p:nvSpPr>
          <p:cNvPr id="5" name="바닥글 개체 틀 4"/>
          <p:cNvSpPr>
            <a:spLocks noGrp="1"/>
          </p:cNvSpPr>
          <p:nvPr>
            <p:ph type="ftr" sz="quarter" idx="11"/>
          </p:nvPr>
        </p:nvSpPr>
        <p:spPr/>
        <p:txBody>
          <a:bodyPr/>
          <a:lstStyle/>
          <a:p>
            <a:r>
              <a:rPr lang="en-US" altLang="ko-KR" smtClean="0"/>
              <a:t>SOItmC and CSCOM 2016</a:t>
            </a:r>
            <a:endParaRPr lang="ko-KR" altLang="en-US"/>
          </a:p>
        </p:txBody>
      </p:sp>
      <p:sp>
        <p:nvSpPr>
          <p:cNvPr id="6" name="슬라이드 번호 개체 틀 5"/>
          <p:cNvSpPr>
            <a:spLocks noGrp="1"/>
          </p:cNvSpPr>
          <p:nvPr>
            <p:ph type="sldNum" sz="quarter" idx="12"/>
          </p:nvPr>
        </p:nvSpPr>
        <p:spPr/>
        <p:txBody>
          <a:bodyPr/>
          <a:lstStyle/>
          <a:p>
            <a:fld id="{34001F5C-1A15-412B-AC69-08EA8F02927E}" type="slidenum">
              <a:rPr lang="ko-KR" altLang="en-US" smtClean="0"/>
              <a:t>4</a:t>
            </a:fld>
            <a:endParaRPr lang="ko-KR" altLang="en-US"/>
          </a:p>
        </p:txBody>
      </p:sp>
    </p:spTree>
    <p:extLst>
      <p:ext uri="{BB962C8B-B14F-4D97-AF65-F5344CB8AC3E}">
        <p14:creationId xmlns:p14="http://schemas.microsoft.com/office/powerpoint/2010/main" val="1257530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2. Open Innovation Funnel</a:t>
            </a:r>
            <a:endParaRPr lang="ko-KR" alt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88083" y="1842728"/>
            <a:ext cx="7459841" cy="3242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날짜 개체 틀 3"/>
          <p:cNvSpPr>
            <a:spLocks noGrp="1"/>
          </p:cNvSpPr>
          <p:nvPr>
            <p:ph type="dt" sz="half" idx="10"/>
          </p:nvPr>
        </p:nvSpPr>
        <p:spPr/>
        <p:txBody>
          <a:bodyPr/>
          <a:lstStyle/>
          <a:p>
            <a:fld id="{0958E3E2-6C80-4865-B288-4AA943841271}" type="datetime1">
              <a:rPr lang="ko-KR" altLang="en-US" smtClean="0"/>
              <a:t>2016-04-04</a:t>
            </a:fld>
            <a:endParaRPr lang="ko-KR" altLang="en-US"/>
          </a:p>
        </p:txBody>
      </p:sp>
      <p:sp>
        <p:nvSpPr>
          <p:cNvPr id="5" name="바닥글 개체 틀 4"/>
          <p:cNvSpPr>
            <a:spLocks noGrp="1"/>
          </p:cNvSpPr>
          <p:nvPr>
            <p:ph type="ftr" sz="quarter" idx="11"/>
          </p:nvPr>
        </p:nvSpPr>
        <p:spPr/>
        <p:txBody>
          <a:bodyPr/>
          <a:lstStyle/>
          <a:p>
            <a:r>
              <a:rPr lang="en-US" altLang="ko-KR" smtClean="0"/>
              <a:t>SOItmC and CSCOM 2016</a:t>
            </a:r>
            <a:endParaRPr lang="ko-KR" altLang="en-US"/>
          </a:p>
        </p:txBody>
      </p:sp>
      <p:sp>
        <p:nvSpPr>
          <p:cNvPr id="6" name="슬라이드 번호 개체 틀 5"/>
          <p:cNvSpPr>
            <a:spLocks noGrp="1"/>
          </p:cNvSpPr>
          <p:nvPr>
            <p:ph type="sldNum" sz="quarter" idx="12"/>
          </p:nvPr>
        </p:nvSpPr>
        <p:spPr/>
        <p:txBody>
          <a:bodyPr/>
          <a:lstStyle/>
          <a:p>
            <a:fld id="{34001F5C-1A15-412B-AC69-08EA8F02927E}" type="slidenum">
              <a:rPr lang="ko-KR" altLang="en-US" smtClean="0"/>
              <a:t>5</a:t>
            </a:fld>
            <a:endParaRPr lang="ko-KR" altLang="en-US"/>
          </a:p>
        </p:txBody>
      </p:sp>
    </p:spTree>
    <p:extLst>
      <p:ext uri="{BB962C8B-B14F-4D97-AF65-F5344CB8AC3E}">
        <p14:creationId xmlns:p14="http://schemas.microsoft.com/office/powerpoint/2010/main" val="3137552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3-1. Technology and Market</a:t>
            </a:r>
            <a:br>
              <a:rPr lang="en-US" altLang="ko-KR" dirty="0" smtClean="0"/>
            </a:br>
            <a:r>
              <a:rPr lang="en-US" altLang="ko-KR" dirty="0" smtClean="0"/>
              <a:t> Three aspects of technology</a:t>
            </a:r>
            <a:endParaRPr lang="ko-KR" alt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91680" y="1934396"/>
            <a:ext cx="4968552" cy="3327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날짜 개체 틀 3"/>
          <p:cNvSpPr>
            <a:spLocks noGrp="1"/>
          </p:cNvSpPr>
          <p:nvPr>
            <p:ph type="dt" sz="half" idx="10"/>
          </p:nvPr>
        </p:nvSpPr>
        <p:spPr/>
        <p:txBody>
          <a:bodyPr/>
          <a:lstStyle/>
          <a:p>
            <a:fld id="{859BAEA2-1906-4003-B8CD-136788A019C9}" type="datetime1">
              <a:rPr lang="ko-KR" altLang="en-US" smtClean="0"/>
              <a:t>2016-04-04</a:t>
            </a:fld>
            <a:endParaRPr lang="ko-KR" altLang="en-US"/>
          </a:p>
        </p:txBody>
      </p:sp>
      <p:sp>
        <p:nvSpPr>
          <p:cNvPr id="5" name="바닥글 개체 틀 4"/>
          <p:cNvSpPr>
            <a:spLocks noGrp="1"/>
          </p:cNvSpPr>
          <p:nvPr>
            <p:ph type="ftr" sz="quarter" idx="11"/>
          </p:nvPr>
        </p:nvSpPr>
        <p:spPr/>
        <p:txBody>
          <a:bodyPr/>
          <a:lstStyle/>
          <a:p>
            <a:r>
              <a:rPr lang="en-US" altLang="ko-KR" smtClean="0"/>
              <a:t>SOItmC and CSCOM 2016</a:t>
            </a:r>
            <a:endParaRPr lang="ko-KR" altLang="en-US"/>
          </a:p>
        </p:txBody>
      </p:sp>
      <p:sp>
        <p:nvSpPr>
          <p:cNvPr id="6" name="슬라이드 번호 개체 틀 5"/>
          <p:cNvSpPr>
            <a:spLocks noGrp="1"/>
          </p:cNvSpPr>
          <p:nvPr>
            <p:ph type="sldNum" sz="quarter" idx="12"/>
          </p:nvPr>
        </p:nvSpPr>
        <p:spPr/>
        <p:txBody>
          <a:bodyPr/>
          <a:lstStyle/>
          <a:p>
            <a:fld id="{34001F5C-1A15-412B-AC69-08EA8F02927E}" type="slidenum">
              <a:rPr lang="ko-KR" altLang="en-US" smtClean="0"/>
              <a:t>6</a:t>
            </a:fld>
            <a:endParaRPr lang="ko-KR" altLang="en-US"/>
          </a:p>
        </p:txBody>
      </p:sp>
    </p:spTree>
    <p:extLst>
      <p:ext uri="{BB962C8B-B14F-4D97-AF65-F5344CB8AC3E}">
        <p14:creationId xmlns:p14="http://schemas.microsoft.com/office/powerpoint/2010/main" val="2257133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3.2. Technology and Market</a:t>
            </a:r>
            <a:br>
              <a:rPr lang="en-US" altLang="ko-KR" dirty="0" smtClean="0"/>
            </a:br>
            <a:r>
              <a:rPr lang="en-US" altLang="ko-KR" dirty="0" smtClean="0"/>
              <a:t>Three aspects of market</a:t>
            </a:r>
            <a:endParaRPr lang="ko-KR" alt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7704" y="2204864"/>
            <a:ext cx="5592309"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날짜 개체 틀 3"/>
          <p:cNvSpPr>
            <a:spLocks noGrp="1"/>
          </p:cNvSpPr>
          <p:nvPr>
            <p:ph type="dt" sz="half" idx="10"/>
          </p:nvPr>
        </p:nvSpPr>
        <p:spPr/>
        <p:txBody>
          <a:bodyPr/>
          <a:lstStyle/>
          <a:p>
            <a:fld id="{ACA6A99B-C6D7-45AE-9DB7-54EE9A06D1C6}" type="datetime1">
              <a:rPr lang="ko-KR" altLang="en-US" smtClean="0"/>
              <a:t>2016-04-04</a:t>
            </a:fld>
            <a:endParaRPr lang="ko-KR" altLang="en-US"/>
          </a:p>
        </p:txBody>
      </p:sp>
      <p:sp>
        <p:nvSpPr>
          <p:cNvPr id="5" name="바닥글 개체 틀 4"/>
          <p:cNvSpPr>
            <a:spLocks noGrp="1"/>
          </p:cNvSpPr>
          <p:nvPr>
            <p:ph type="ftr" sz="quarter" idx="11"/>
          </p:nvPr>
        </p:nvSpPr>
        <p:spPr/>
        <p:txBody>
          <a:bodyPr/>
          <a:lstStyle/>
          <a:p>
            <a:r>
              <a:rPr lang="en-US" altLang="ko-KR" smtClean="0"/>
              <a:t>SOItmC and CSCOM 2016</a:t>
            </a:r>
            <a:endParaRPr lang="ko-KR" altLang="en-US"/>
          </a:p>
        </p:txBody>
      </p:sp>
      <p:sp>
        <p:nvSpPr>
          <p:cNvPr id="6" name="슬라이드 번호 개체 틀 5"/>
          <p:cNvSpPr>
            <a:spLocks noGrp="1"/>
          </p:cNvSpPr>
          <p:nvPr>
            <p:ph type="sldNum" sz="quarter" idx="12"/>
          </p:nvPr>
        </p:nvSpPr>
        <p:spPr/>
        <p:txBody>
          <a:bodyPr/>
          <a:lstStyle/>
          <a:p>
            <a:fld id="{34001F5C-1A15-412B-AC69-08EA8F02927E}" type="slidenum">
              <a:rPr lang="ko-KR" altLang="en-US" smtClean="0"/>
              <a:t>7</a:t>
            </a:fld>
            <a:endParaRPr lang="ko-KR" altLang="en-US"/>
          </a:p>
        </p:txBody>
      </p:sp>
    </p:spTree>
    <p:extLst>
      <p:ext uri="{BB962C8B-B14F-4D97-AF65-F5344CB8AC3E}">
        <p14:creationId xmlns:p14="http://schemas.microsoft.com/office/powerpoint/2010/main" val="3959928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3.3. Technology and Market</a:t>
            </a:r>
            <a:br>
              <a:rPr lang="en-US" altLang="ko-KR" dirty="0" smtClean="0"/>
            </a:br>
            <a:r>
              <a:rPr lang="en-US" altLang="ko-KR" dirty="0" smtClean="0"/>
              <a:t> </a:t>
            </a:r>
            <a:r>
              <a:rPr lang="en-US" altLang="ko-KR" sz="3600" dirty="0" smtClean="0"/>
              <a:t>Quadrants of technology and market</a:t>
            </a:r>
            <a:endParaRPr lang="ko-KR" altLang="en-US" sz="3600"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98581" y="1700808"/>
            <a:ext cx="6824319"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날짜 개체 틀 3"/>
          <p:cNvSpPr>
            <a:spLocks noGrp="1"/>
          </p:cNvSpPr>
          <p:nvPr>
            <p:ph type="dt" sz="half" idx="10"/>
          </p:nvPr>
        </p:nvSpPr>
        <p:spPr/>
        <p:txBody>
          <a:bodyPr/>
          <a:lstStyle/>
          <a:p>
            <a:fld id="{BD88DFA3-32AD-4E5E-88AA-72A75433ACFF}" type="datetime1">
              <a:rPr lang="ko-KR" altLang="en-US" smtClean="0"/>
              <a:t>2016-04-04</a:t>
            </a:fld>
            <a:endParaRPr lang="ko-KR" altLang="en-US"/>
          </a:p>
        </p:txBody>
      </p:sp>
      <p:sp>
        <p:nvSpPr>
          <p:cNvPr id="5" name="바닥글 개체 틀 4"/>
          <p:cNvSpPr>
            <a:spLocks noGrp="1"/>
          </p:cNvSpPr>
          <p:nvPr>
            <p:ph type="ftr" sz="quarter" idx="11"/>
          </p:nvPr>
        </p:nvSpPr>
        <p:spPr/>
        <p:txBody>
          <a:bodyPr/>
          <a:lstStyle/>
          <a:p>
            <a:r>
              <a:rPr lang="en-US" altLang="ko-KR" smtClean="0"/>
              <a:t>SOItmC and CSCOM 2016</a:t>
            </a:r>
            <a:endParaRPr lang="ko-KR" altLang="en-US"/>
          </a:p>
        </p:txBody>
      </p:sp>
      <p:sp>
        <p:nvSpPr>
          <p:cNvPr id="6" name="슬라이드 번호 개체 틀 5"/>
          <p:cNvSpPr>
            <a:spLocks noGrp="1"/>
          </p:cNvSpPr>
          <p:nvPr>
            <p:ph type="sldNum" sz="quarter" idx="12"/>
          </p:nvPr>
        </p:nvSpPr>
        <p:spPr/>
        <p:txBody>
          <a:bodyPr/>
          <a:lstStyle/>
          <a:p>
            <a:fld id="{34001F5C-1A15-412B-AC69-08EA8F02927E}" type="slidenum">
              <a:rPr lang="ko-KR" altLang="en-US" smtClean="0"/>
              <a:t>8</a:t>
            </a:fld>
            <a:endParaRPr lang="ko-KR" altLang="en-US"/>
          </a:p>
        </p:txBody>
      </p:sp>
    </p:spTree>
    <p:extLst>
      <p:ext uri="{BB962C8B-B14F-4D97-AF65-F5344CB8AC3E}">
        <p14:creationId xmlns:p14="http://schemas.microsoft.com/office/powerpoint/2010/main" val="3431632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4-1. Customer </a:t>
            </a:r>
            <a:r>
              <a:rPr lang="en-US" altLang="ko-KR" sz="3600" dirty="0" smtClean="0"/>
              <a:t>BM Developing circle</a:t>
            </a:r>
            <a:endParaRPr lang="ko-KR" altLang="en-US" sz="3600"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01484" y="1600200"/>
            <a:ext cx="4341031"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날짜 개체 틀 3"/>
          <p:cNvSpPr>
            <a:spLocks noGrp="1"/>
          </p:cNvSpPr>
          <p:nvPr>
            <p:ph type="dt" sz="half" idx="10"/>
          </p:nvPr>
        </p:nvSpPr>
        <p:spPr/>
        <p:txBody>
          <a:bodyPr/>
          <a:lstStyle/>
          <a:p>
            <a:fld id="{61D48F86-E3AD-41AA-A7C9-D2EEF9734146}" type="datetime1">
              <a:rPr lang="ko-KR" altLang="en-US" smtClean="0"/>
              <a:t>2016-04-04</a:t>
            </a:fld>
            <a:endParaRPr lang="ko-KR" altLang="en-US"/>
          </a:p>
        </p:txBody>
      </p:sp>
      <p:sp>
        <p:nvSpPr>
          <p:cNvPr id="5" name="바닥글 개체 틀 4"/>
          <p:cNvSpPr>
            <a:spLocks noGrp="1"/>
          </p:cNvSpPr>
          <p:nvPr>
            <p:ph type="ftr" sz="quarter" idx="11"/>
          </p:nvPr>
        </p:nvSpPr>
        <p:spPr/>
        <p:txBody>
          <a:bodyPr/>
          <a:lstStyle/>
          <a:p>
            <a:r>
              <a:rPr lang="en-US" altLang="ko-KR" smtClean="0"/>
              <a:t>SOItmC and CSCOM 2016</a:t>
            </a:r>
            <a:endParaRPr lang="ko-KR" altLang="en-US"/>
          </a:p>
        </p:txBody>
      </p:sp>
      <p:sp>
        <p:nvSpPr>
          <p:cNvPr id="6" name="슬라이드 번호 개체 틀 5"/>
          <p:cNvSpPr>
            <a:spLocks noGrp="1"/>
          </p:cNvSpPr>
          <p:nvPr>
            <p:ph type="sldNum" sz="quarter" idx="12"/>
          </p:nvPr>
        </p:nvSpPr>
        <p:spPr/>
        <p:txBody>
          <a:bodyPr/>
          <a:lstStyle/>
          <a:p>
            <a:fld id="{34001F5C-1A15-412B-AC69-08EA8F02927E}" type="slidenum">
              <a:rPr lang="ko-KR" altLang="en-US" smtClean="0"/>
              <a:t>9</a:t>
            </a:fld>
            <a:endParaRPr lang="ko-KR" altLang="en-US"/>
          </a:p>
        </p:txBody>
      </p:sp>
    </p:spTree>
    <p:extLst>
      <p:ext uri="{BB962C8B-B14F-4D97-AF65-F5344CB8AC3E}">
        <p14:creationId xmlns:p14="http://schemas.microsoft.com/office/powerpoint/2010/main" val="1092991745"/>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724</Words>
  <Application>Microsoft Office PowerPoint</Application>
  <PresentationFormat>화면 슬라이드 쇼(4:3)</PresentationFormat>
  <Paragraphs>114</Paragraphs>
  <Slides>14</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14</vt:i4>
      </vt:variant>
    </vt:vector>
  </HeadingPairs>
  <TitlesOfParts>
    <vt:vector size="19" baseType="lpstr">
      <vt:lpstr>굴림</vt:lpstr>
      <vt:lpstr>맑은 고딕</vt:lpstr>
      <vt:lpstr>Arial</vt:lpstr>
      <vt:lpstr>Times New Roman</vt:lpstr>
      <vt:lpstr>Office 테마</vt:lpstr>
      <vt:lpstr>Open Innovation, or  Business Model case of “OOOOOOO”</vt:lpstr>
      <vt:lpstr>Contents</vt:lpstr>
      <vt:lpstr>1-1. Introduction</vt:lpstr>
      <vt:lpstr>1-2. Introduction</vt:lpstr>
      <vt:lpstr>2. Open Innovation Funnel</vt:lpstr>
      <vt:lpstr>3-1. Technology and Market  Three aspects of technology</vt:lpstr>
      <vt:lpstr>3.2. Technology and Market Three aspects of market</vt:lpstr>
      <vt:lpstr>3.3. Technology and Market  Quadrants of technology and market</vt:lpstr>
      <vt:lpstr>4-1. Customer BM Developing circle</vt:lpstr>
      <vt:lpstr>4-2. Customer BM Developing circle</vt:lpstr>
      <vt:lpstr>4.3. Customer BM Developing circle</vt:lpstr>
      <vt:lpstr>4.4. Customer BM Developing circle</vt:lpstr>
      <vt:lpstr>4.5. Customer BM Developing circle</vt:lpstr>
      <vt:lpstr>4.6. Customer BM Developing circle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Innovation, or  Business Model case of “OOOOOOO”</dc:title>
  <dc:creator>user</dc:creator>
  <cp:lastModifiedBy>User</cp:lastModifiedBy>
  <cp:revision>5</cp:revision>
  <dcterms:created xsi:type="dcterms:W3CDTF">2016-03-31T21:12:15Z</dcterms:created>
  <dcterms:modified xsi:type="dcterms:W3CDTF">2016-04-04T02:20:37Z</dcterms:modified>
</cp:coreProperties>
</file>